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7"/>
  </p:notesMasterIdLst>
  <p:handoutMasterIdLst>
    <p:handoutMasterId r:id="rId88"/>
  </p:handoutMasterIdLst>
  <p:sldIdLst>
    <p:sldId id="767" r:id="rId2"/>
    <p:sldId id="802" r:id="rId3"/>
    <p:sldId id="807" r:id="rId4"/>
    <p:sldId id="796" r:id="rId5"/>
    <p:sldId id="809" r:id="rId6"/>
    <p:sldId id="831" r:id="rId7"/>
    <p:sldId id="832" r:id="rId8"/>
    <p:sldId id="715" r:id="rId9"/>
    <p:sldId id="768" r:id="rId10"/>
    <p:sldId id="769" r:id="rId11"/>
    <p:sldId id="819" r:id="rId12"/>
    <p:sldId id="770" r:id="rId13"/>
    <p:sldId id="716" r:id="rId14"/>
    <p:sldId id="717" r:id="rId15"/>
    <p:sldId id="771" r:id="rId16"/>
    <p:sldId id="718" r:id="rId17"/>
    <p:sldId id="798" r:id="rId18"/>
    <p:sldId id="719" r:id="rId19"/>
    <p:sldId id="720" r:id="rId20"/>
    <p:sldId id="721" r:id="rId21"/>
    <p:sldId id="838" r:id="rId22"/>
    <p:sldId id="772" r:id="rId23"/>
    <p:sldId id="812" r:id="rId24"/>
    <p:sldId id="810" r:id="rId25"/>
    <p:sldId id="813" r:id="rId26"/>
    <p:sldId id="814" r:id="rId27"/>
    <p:sldId id="816" r:id="rId28"/>
    <p:sldId id="817" r:id="rId29"/>
    <p:sldId id="818" r:id="rId30"/>
    <p:sldId id="773" r:id="rId31"/>
    <p:sldId id="725" r:id="rId32"/>
    <p:sldId id="833" r:id="rId33"/>
    <p:sldId id="726" r:id="rId34"/>
    <p:sldId id="727" r:id="rId35"/>
    <p:sldId id="728" r:id="rId36"/>
    <p:sldId id="828" r:id="rId37"/>
    <p:sldId id="729" r:id="rId38"/>
    <p:sldId id="826" r:id="rId39"/>
    <p:sldId id="730" r:id="rId40"/>
    <p:sldId id="774" r:id="rId41"/>
    <p:sldId id="834" r:id="rId42"/>
    <p:sldId id="842" r:id="rId43"/>
    <p:sldId id="843" r:id="rId44"/>
    <p:sldId id="844" r:id="rId45"/>
    <p:sldId id="845" r:id="rId46"/>
    <p:sldId id="848" r:id="rId47"/>
    <p:sldId id="849" r:id="rId48"/>
    <p:sldId id="847" r:id="rId49"/>
    <p:sldId id="846" r:id="rId50"/>
    <p:sldId id="775" r:id="rId51"/>
    <p:sldId id="776" r:id="rId52"/>
    <p:sldId id="827" r:id="rId53"/>
    <p:sldId id="836" r:id="rId54"/>
    <p:sldId id="778" r:id="rId55"/>
    <p:sldId id="837" r:id="rId56"/>
    <p:sldId id="835" r:id="rId57"/>
    <p:sldId id="779" r:id="rId58"/>
    <p:sldId id="785" r:id="rId59"/>
    <p:sldId id="781" r:id="rId60"/>
    <p:sldId id="820" r:id="rId61"/>
    <p:sldId id="821" r:id="rId62"/>
    <p:sldId id="784" r:id="rId63"/>
    <p:sldId id="731" r:id="rId64"/>
    <p:sldId id="732" r:id="rId65"/>
    <p:sldId id="733" r:id="rId66"/>
    <p:sldId id="787" r:id="rId67"/>
    <p:sldId id="822" r:id="rId68"/>
    <p:sldId id="823" r:id="rId69"/>
    <p:sldId id="824" r:id="rId70"/>
    <p:sldId id="825" r:id="rId71"/>
    <p:sldId id="786" r:id="rId72"/>
    <p:sldId id="735" r:id="rId73"/>
    <p:sldId id="736" r:id="rId74"/>
    <p:sldId id="737" r:id="rId75"/>
    <p:sldId id="738" r:id="rId76"/>
    <p:sldId id="739" r:id="rId77"/>
    <p:sldId id="740" r:id="rId78"/>
    <p:sldId id="747" r:id="rId79"/>
    <p:sldId id="792" r:id="rId80"/>
    <p:sldId id="765" r:id="rId81"/>
    <p:sldId id="806" r:id="rId82"/>
    <p:sldId id="840" r:id="rId83"/>
    <p:sldId id="766" r:id="rId84"/>
    <p:sldId id="741" r:id="rId85"/>
    <p:sldId id="751" r:id="rId86"/>
  </p:sldIdLst>
  <p:sldSz cx="9144000" cy="6858000" type="screen4x3"/>
  <p:notesSz cx="6858000" cy="92964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300" kern="1200">
        <a:solidFill>
          <a:schemeClr val="tx1"/>
        </a:solidFill>
        <a:latin typeface="Book Antiqua" pitchFamily="18" charset="0"/>
        <a:ea typeface="+mn-ea"/>
        <a:cs typeface="+mn-cs"/>
      </a:defRPr>
    </a:lvl1pPr>
    <a:lvl2pPr marL="457200" algn="l" rtl="0" eaLnBrk="0" fontAlgn="base" hangingPunct="0">
      <a:spcBef>
        <a:spcPct val="0"/>
      </a:spcBef>
      <a:spcAft>
        <a:spcPct val="0"/>
      </a:spcAft>
      <a:defRPr sz="300" kern="1200">
        <a:solidFill>
          <a:schemeClr val="tx1"/>
        </a:solidFill>
        <a:latin typeface="Book Antiqua" pitchFamily="18" charset="0"/>
        <a:ea typeface="+mn-ea"/>
        <a:cs typeface="+mn-cs"/>
      </a:defRPr>
    </a:lvl2pPr>
    <a:lvl3pPr marL="914400" algn="l" rtl="0" eaLnBrk="0" fontAlgn="base" hangingPunct="0">
      <a:spcBef>
        <a:spcPct val="0"/>
      </a:spcBef>
      <a:spcAft>
        <a:spcPct val="0"/>
      </a:spcAft>
      <a:defRPr sz="300" kern="1200">
        <a:solidFill>
          <a:schemeClr val="tx1"/>
        </a:solidFill>
        <a:latin typeface="Book Antiqua" pitchFamily="18" charset="0"/>
        <a:ea typeface="+mn-ea"/>
        <a:cs typeface="+mn-cs"/>
      </a:defRPr>
    </a:lvl3pPr>
    <a:lvl4pPr marL="1371600" algn="l" rtl="0" eaLnBrk="0" fontAlgn="base" hangingPunct="0">
      <a:spcBef>
        <a:spcPct val="0"/>
      </a:spcBef>
      <a:spcAft>
        <a:spcPct val="0"/>
      </a:spcAft>
      <a:defRPr sz="300" kern="1200">
        <a:solidFill>
          <a:schemeClr val="tx1"/>
        </a:solidFill>
        <a:latin typeface="Book Antiqua" pitchFamily="18" charset="0"/>
        <a:ea typeface="+mn-ea"/>
        <a:cs typeface="+mn-cs"/>
      </a:defRPr>
    </a:lvl4pPr>
    <a:lvl5pPr marL="1828800" algn="l" rtl="0" eaLnBrk="0" fontAlgn="base" hangingPunct="0">
      <a:spcBef>
        <a:spcPct val="0"/>
      </a:spcBef>
      <a:spcAft>
        <a:spcPct val="0"/>
      </a:spcAft>
      <a:defRPr sz="300" kern="1200">
        <a:solidFill>
          <a:schemeClr val="tx1"/>
        </a:solidFill>
        <a:latin typeface="Book Antiqua" pitchFamily="18" charset="0"/>
        <a:ea typeface="+mn-ea"/>
        <a:cs typeface="+mn-cs"/>
      </a:defRPr>
    </a:lvl5pPr>
    <a:lvl6pPr marL="2286000" algn="l" defTabSz="914400" rtl="0" eaLnBrk="1" latinLnBrk="0" hangingPunct="1">
      <a:defRPr sz="300" kern="1200">
        <a:solidFill>
          <a:schemeClr val="tx1"/>
        </a:solidFill>
        <a:latin typeface="Book Antiqua" pitchFamily="18" charset="0"/>
        <a:ea typeface="+mn-ea"/>
        <a:cs typeface="+mn-cs"/>
      </a:defRPr>
    </a:lvl6pPr>
    <a:lvl7pPr marL="2743200" algn="l" defTabSz="914400" rtl="0" eaLnBrk="1" latinLnBrk="0" hangingPunct="1">
      <a:defRPr sz="300" kern="1200">
        <a:solidFill>
          <a:schemeClr val="tx1"/>
        </a:solidFill>
        <a:latin typeface="Book Antiqua" pitchFamily="18" charset="0"/>
        <a:ea typeface="+mn-ea"/>
        <a:cs typeface="+mn-cs"/>
      </a:defRPr>
    </a:lvl7pPr>
    <a:lvl8pPr marL="3200400" algn="l" defTabSz="914400" rtl="0" eaLnBrk="1" latinLnBrk="0" hangingPunct="1">
      <a:defRPr sz="300" kern="1200">
        <a:solidFill>
          <a:schemeClr val="tx1"/>
        </a:solidFill>
        <a:latin typeface="Book Antiqua" pitchFamily="18" charset="0"/>
        <a:ea typeface="+mn-ea"/>
        <a:cs typeface="+mn-cs"/>
      </a:defRPr>
    </a:lvl8pPr>
    <a:lvl9pPr marL="3657600" algn="l" defTabSz="914400" rtl="0" eaLnBrk="1" latinLnBrk="0" hangingPunct="1">
      <a:defRPr sz="300" kern="1200">
        <a:solidFill>
          <a:schemeClr val="tx1"/>
        </a:solidFill>
        <a:latin typeface="Book Antiqua"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00"/>
    <a:srgbClr val="1C9903"/>
    <a:srgbClr val="FFFF66"/>
    <a:srgbClr val="BE004D"/>
    <a:srgbClr val="077F43"/>
    <a:srgbClr val="3399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82" autoAdjust="0"/>
    <p:restoredTop sz="94101" autoAdjust="0"/>
  </p:normalViewPr>
  <p:slideViewPr>
    <p:cSldViewPr>
      <p:cViewPr>
        <p:scale>
          <a:sx n="75" d="100"/>
          <a:sy n="75" d="100"/>
        </p:scale>
        <p:origin x="-1764" y="-2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1650" y="-7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3278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414838"/>
            <a:ext cx="5029200" cy="4183062"/>
          </a:xfrm>
          <a:prstGeom prst="rect">
            <a:avLst/>
          </a:prstGeom>
          <a:noFill/>
          <a:ln w="12700">
            <a:noFill/>
            <a:miter lim="800000"/>
            <a:headEnd/>
            <a:tailEnd/>
          </a:ln>
          <a:effectLst/>
        </p:spPr>
        <p:txBody>
          <a:bodyPr vert="horz" wrap="square" lIns="91981" tIns="45183" rIns="91981" bIns="45183"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5059" name="Rectangle 3"/>
          <p:cNvSpPr>
            <a:spLocks noGrp="1" noRot="1" noChangeAspect="1" noChangeArrowheads="1" noTextEdit="1"/>
          </p:cNvSpPr>
          <p:nvPr>
            <p:ph type="sldImg" idx="2"/>
          </p:nvPr>
        </p:nvSpPr>
        <p:spPr bwMode="auto">
          <a:xfrm>
            <a:off x="1114425" y="704850"/>
            <a:ext cx="4629150" cy="3471863"/>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16924753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Book Antiqua"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Book Antiqua"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Book Antiqua"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Book Antiqua"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104900" y="696913"/>
            <a:ext cx="4648200" cy="3486150"/>
          </a:xfrm>
          <a:ln/>
        </p:spPr>
      </p:sp>
      <p:sp>
        <p:nvSpPr>
          <p:cNvPr id="52227" name="Rectangle 3"/>
          <p:cNvSpPr>
            <a:spLocks noGrp="1" noChangeArrowheads="1"/>
          </p:cNvSpPr>
          <p:nvPr>
            <p:ph type="body" idx="1"/>
          </p:nvPr>
        </p:nvSpPr>
        <p:spPr>
          <a:xfrm>
            <a:off x="914400" y="4414838"/>
            <a:ext cx="5029200" cy="4184650"/>
          </a:xfrm>
          <a:noFill/>
          <a:ln w="9525"/>
        </p:spPr>
        <p:txBody>
          <a:bodyPr lIns="92728" tIns="46364" rIns="92728" bIns="46364"/>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04900" y="696913"/>
            <a:ext cx="4648200" cy="3486150"/>
          </a:xfrm>
          <a:ln/>
        </p:spPr>
      </p:sp>
      <p:sp>
        <p:nvSpPr>
          <p:cNvPr id="50179"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104900" y="696913"/>
            <a:ext cx="4648200" cy="3486150"/>
          </a:xfrm>
          <a:ln/>
        </p:spPr>
      </p:sp>
      <p:sp>
        <p:nvSpPr>
          <p:cNvPr id="51203"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104900" y="696913"/>
            <a:ext cx="4648200" cy="3486150"/>
          </a:xfrm>
          <a:ln/>
        </p:spPr>
      </p:sp>
      <p:sp>
        <p:nvSpPr>
          <p:cNvPr id="51203"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104900" y="696913"/>
            <a:ext cx="4648200" cy="3486150"/>
          </a:xfrm>
          <a:ln/>
        </p:spPr>
      </p:sp>
      <p:sp>
        <p:nvSpPr>
          <p:cNvPr id="51203"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104900" y="696913"/>
            <a:ext cx="4648200" cy="3486150"/>
          </a:xfrm>
          <a:ln/>
        </p:spPr>
      </p:sp>
      <p:sp>
        <p:nvSpPr>
          <p:cNvPr id="52227"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104900" y="696913"/>
            <a:ext cx="4648200" cy="3486150"/>
          </a:xfrm>
          <a:ln/>
        </p:spPr>
      </p:sp>
      <p:sp>
        <p:nvSpPr>
          <p:cNvPr id="4813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04900" y="696913"/>
            <a:ext cx="4648200" cy="3486150"/>
          </a:xfrm>
          <a:ln/>
        </p:spPr>
      </p:sp>
      <p:sp>
        <p:nvSpPr>
          <p:cNvPr id="5325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04900" y="696913"/>
            <a:ext cx="4648200" cy="3486150"/>
          </a:xfrm>
          <a:ln/>
        </p:spPr>
      </p:sp>
      <p:sp>
        <p:nvSpPr>
          <p:cNvPr id="5325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104900" y="696913"/>
            <a:ext cx="4648200" cy="3486150"/>
          </a:xfrm>
          <a:ln/>
        </p:spPr>
      </p:sp>
      <p:sp>
        <p:nvSpPr>
          <p:cNvPr id="54275"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1104900" y="696913"/>
            <a:ext cx="4648200" cy="3486150"/>
          </a:xfrm>
          <a:ln/>
        </p:spPr>
      </p:sp>
      <p:sp>
        <p:nvSpPr>
          <p:cNvPr id="5529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104900" y="696913"/>
            <a:ext cx="4648200" cy="3486150"/>
          </a:xfrm>
          <a:ln/>
        </p:spPr>
      </p:sp>
      <p:sp>
        <p:nvSpPr>
          <p:cNvPr id="4813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104900" y="696913"/>
            <a:ext cx="4648200" cy="3486150"/>
          </a:xfrm>
          <a:ln/>
        </p:spPr>
      </p:sp>
      <p:sp>
        <p:nvSpPr>
          <p:cNvPr id="5632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104900" y="696913"/>
            <a:ext cx="4648200" cy="3486150"/>
          </a:xfrm>
          <a:ln/>
        </p:spPr>
      </p:sp>
      <p:sp>
        <p:nvSpPr>
          <p:cNvPr id="5632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104900" y="696913"/>
            <a:ext cx="4648200" cy="3486150"/>
          </a:xfrm>
          <a:ln/>
        </p:spPr>
      </p:sp>
      <p:sp>
        <p:nvSpPr>
          <p:cNvPr id="57347"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104900" y="696913"/>
            <a:ext cx="4648200" cy="3486150"/>
          </a:xfrm>
          <a:ln/>
        </p:spPr>
      </p:sp>
      <p:sp>
        <p:nvSpPr>
          <p:cNvPr id="5837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104900" y="696913"/>
            <a:ext cx="4648200" cy="3486150"/>
          </a:xfrm>
          <a:ln/>
        </p:spPr>
      </p:sp>
      <p:sp>
        <p:nvSpPr>
          <p:cNvPr id="5837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104900" y="696913"/>
            <a:ext cx="4648200" cy="3486150"/>
          </a:xfrm>
          <a:ln/>
        </p:spPr>
      </p:sp>
      <p:sp>
        <p:nvSpPr>
          <p:cNvPr id="5837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104900" y="696913"/>
            <a:ext cx="4648200" cy="3486150"/>
          </a:xfrm>
          <a:ln/>
        </p:spPr>
      </p:sp>
      <p:sp>
        <p:nvSpPr>
          <p:cNvPr id="5837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104900" y="696913"/>
            <a:ext cx="4648200" cy="3486150"/>
          </a:xfrm>
          <a:ln/>
        </p:spPr>
      </p:sp>
      <p:sp>
        <p:nvSpPr>
          <p:cNvPr id="5837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104900" y="696913"/>
            <a:ext cx="4648200" cy="3486150"/>
          </a:xfrm>
          <a:ln/>
        </p:spPr>
      </p:sp>
      <p:sp>
        <p:nvSpPr>
          <p:cNvPr id="5837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104900" y="696913"/>
            <a:ext cx="4648200" cy="3486150"/>
          </a:xfrm>
          <a:ln/>
        </p:spPr>
      </p:sp>
      <p:sp>
        <p:nvSpPr>
          <p:cNvPr id="5837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104900" y="696913"/>
            <a:ext cx="4648200" cy="3486150"/>
          </a:xfrm>
          <a:ln/>
        </p:spPr>
      </p:sp>
      <p:sp>
        <p:nvSpPr>
          <p:cNvPr id="4505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104900" y="696913"/>
            <a:ext cx="4648200" cy="3486150"/>
          </a:xfrm>
          <a:ln/>
        </p:spPr>
      </p:sp>
      <p:sp>
        <p:nvSpPr>
          <p:cNvPr id="5632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104900" y="696913"/>
            <a:ext cx="4648200" cy="3486150"/>
          </a:xfrm>
          <a:ln/>
        </p:spPr>
      </p:sp>
      <p:sp>
        <p:nvSpPr>
          <p:cNvPr id="6041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104900" y="696913"/>
            <a:ext cx="4648200" cy="3486150"/>
          </a:xfrm>
          <a:ln/>
        </p:spPr>
      </p:sp>
      <p:sp>
        <p:nvSpPr>
          <p:cNvPr id="6144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104900" y="696913"/>
            <a:ext cx="4648200" cy="3486150"/>
          </a:xfrm>
          <a:ln/>
        </p:spPr>
      </p:sp>
      <p:sp>
        <p:nvSpPr>
          <p:cNvPr id="6144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104900" y="696913"/>
            <a:ext cx="4648200" cy="3486150"/>
          </a:xfrm>
          <a:ln/>
        </p:spPr>
      </p:sp>
      <p:sp>
        <p:nvSpPr>
          <p:cNvPr id="62467"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104900" y="696913"/>
            <a:ext cx="4648200" cy="3486150"/>
          </a:xfrm>
          <a:ln/>
        </p:spPr>
      </p:sp>
      <p:sp>
        <p:nvSpPr>
          <p:cNvPr id="6349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04900" y="696913"/>
            <a:ext cx="4648200" cy="3486150"/>
          </a:xfrm>
          <a:ln/>
        </p:spPr>
      </p:sp>
      <p:sp>
        <p:nvSpPr>
          <p:cNvPr id="64515"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04900" y="696913"/>
            <a:ext cx="4648200" cy="3486150"/>
          </a:xfrm>
          <a:ln/>
        </p:spPr>
      </p:sp>
      <p:sp>
        <p:nvSpPr>
          <p:cNvPr id="64515"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04900" y="696913"/>
            <a:ext cx="4648200" cy="3486150"/>
          </a:xfrm>
          <a:ln/>
        </p:spPr>
      </p:sp>
      <p:sp>
        <p:nvSpPr>
          <p:cNvPr id="64515"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1104900" y="696913"/>
            <a:ext cx="4648200" cy="3486150"/>
          </a:xfrm>
          <a:ln/>
        </p:spPr>
      </p:sp>
      <p:sp>
        <p:nvSpPr>
          <p:cNvPr id="6553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104900" y="696913"/>
            <a:ext cx="4648200" cy="3486150"/>
          </a:xfrm>
          <a:ln/>
        </p:spPr>
      </p:sp>
      <p:sp>
        <p:nvSpPr>
          <p:cNvPr id="4505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04900" y="696913"/>
            <a:ext cx="4648200" cy="3486150"/>
          </a:xfrm>
          <a:ln/>
        </p:spPr>
      </p:sp>
      <p:sp>
        <p:nvSpPr>
          <p:cNvPr id="6656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04900" y="696913"/>
            <a:ext cx="4648200" cy="3486150"/>
          </a:xfrm>
          <a:ln/>
        </p:spPr>
      </p:sp>
      <p:sp>
        <p:nvSpPr>
          <p:cNvPr id="6656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04900" y="696913"/>
            <a:ext cx="4648200" cy="3486150"/>
          </a:xfrm>
          <a:ln/>
        </p:spPr>
      </p:sp>
      <p:sp>
        <p:nvSpPr>
          <p:cNvPr id="6656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04900" y="696913"/>
            <a:ext cx="4648200" cy="3486150"/>
          </a:xfrm>
          <a:ln/>
        </p:spPr>
      </p:sp>
      <p:sp>
        <p:nvSpPr>
          <p:cNvPr id="6656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04900" y="696913"/>
            <a:ext cx="4648200" cy="3486150"/>
          </a:xfrm>
          <a:ln/>
        </p:spPr>
      </p:sp>
      <p:sp>
        <p:nvSpPr>
          <p:cNvPr id="6656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04900" y="696913"/>
            <a:ext cx="4648200" cy="3486150"/>
          </a:xfrm>
          <a:ln/>
        </p:spPr>
      </p:sp>
      <p:sp>
        <p:nvSpPr>
          <p:cNvPr id="6656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04900" y="696913"/>
            <a:ext cx="4648200" cy="3486150"/>
          </a:xfrm>
          <a:ln/>
        </p:spPr>
      </p:sp>
      <p:sp>
        <p:nvSpPr>
          <p:cNvPr id="6656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04900" y="696913"/>
            <a:ext cx="4648200" cy="3486150"/>
          </a:xfrm>
          <a:ln/>
        </p:spPr>
      </p:sp>
      <p:sp>
        <p:nvSpPr>
          <p:cNvPr id="6656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04900" y="696913"/>
            <a:ext cx="4648200" cy="3486150"/>
          </a:xfrm>
          <a:ln/>
        </p:spPr>
      </p:sp>
      <p:sp>
        <p:nvSpPr>
          <p:cNvPr id="67587"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04900" y="696913"/>
            <a:ext cx="4648200" cy="3486150"/>
          </a:xfrm>
          <a:ln/>
        </p:spPr>
      </p:sp>
      <p:sp>
        <p:nvSpPr>
          <p:cNvPr id="67587"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104900" y="696913"/>
            <a:ext cx="4648200" cy="3486150"/>
          </a:xfrm>
          <a:ln/>
        </p:spPr>
      </p:sp>
      <p:sp>
        <p:nvSpPr>
          <p:cNvPr id="48131"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04900" y="696913"/>
            <a:ext cx="4648200" cy="3486150"/>
          </a:xfrm>
          <a:ln/>
        </p:spPr>
      </p:sp>
      <p:sp>
        <p:nvSpPr>
          <p:cNvPr id="67587"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04900" y="696913"/>
            <a:ext cx="4648200" cy="3486150"/>
          </a:xfrm>
          <a:ln/>
        </p:spPr>
      </p:sp>
      <p:sp>
        <p:nvSpPr>
          <p:cNvPr id="67587"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04900" y="696913"/>
            <a:ext cx="4648200" cy="3486150"/>
          </a:xfrm>
          <a:ln/>
        </p:spPr>
      </p:sp>
      <p:sp>
        <p:nvSpPr>
          <p:cNvPr id="64515"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04900" y="696913"/>
            <a:ext cx="4648200" cy="3486150"/>
          </a:xfrm>
          <a:ln/>
        </p:spPr>
      </p:sp>
      <p:sp>
        <p:nvSpPr>
          <p:cNvPr id="6656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04900" y="696913"/>
            <a:ext cx="4648200" cy="3486150"/>
          </a:xfrm>
          <a:ln/>
        </p:spPr>
      </p:sp>
      <p:sp>
        <p:nvSpPr>
          <p:cNvPr id="6656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04900" y="696913"/>
            <a:ext cx="4648200" cy="3486150"/>
          </a:xfrm>
          <a:ln/>
        </p:spPr>
      </p:sp>
      <p:sp>
        <p:nvSpPr>
          <p:cNvPr id="6656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04900" y="696913"/>
            <a:ext cx="4648200" cy="3486150"/>
          </a:xfrm>
          <a:ln/>
        </p:spPr>
      </p:sp>
      <p:sp>
        <p:nvSpPr>
          <p:cNvPr id="6656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04900" y="696913"/>
            <a:ext cx="4648200" cy="3486150"/>
          </a:xfrm>
          <a:ln/>
        </p:spPr>
      </p:sp>
      <p:sp>
        <p:nvSpPr>
          <p:cNvPr id="6656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04900" y="696913"/>
            <a:ext cx="4648200" cy="3486150"/>
          </a:xfrm>
          <a:ln/>
        </p:spPr>
      </p:sp>
      <p:sp>
        <p:nvSpPr>
          <p:cNvPr id="6656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04900" y="696913"/>
            <a:ext cx="4648200" cy="3486150"/>
          </a:xfrm>
          <a:ln/>
        </p:spPr>
      </p:sp>
      <p:sp>
        <p:nvSpPr>
          <p:cNvPr id="69635"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104900" y="696913"/>
            <a:ext cx="4648200" cy="3486150"/>
          </a:xfrm>
          <a:ln/>
        </p:spPr>
      </p:sp>
      <p:sp>
        <p:nvSpPr>
          <p:cNvPr id="48131"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04900" y="696913"/>
            <a:ext cx="4648200" cy="3486150"/>
          </a:xfrm>
          <a:ln/>
        </p:spPr>
      </p:sp>
      <p:sp>
        <p:nvSpPr>
          <p:cNvPr id="69635"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04900" y="696913"/>
            <a:ext cx="4648200" cy="3486150"/>
          </a:xfrm>
          <a:ln/>
        </p:spPr>
      </p:sp>
      <p:sp>
        <p:nvSpPr>
          <p:cNvPr id="69635"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104900" y="696913"/>
            <a:ext cx="4648200" cy="3486150"/>
          </a:xfrm>
          <a:ln/>
        </p:spPr>
      </p:sp>
      <p:sp>
        <p:nvSpPr>
          <p:cNvPr id="6144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1104900" y="696913"/>
            <a:ext cx="4648200" cy="3486150"/>
          </a:xfrm>
          <a:ln/>
        </p:spPr>
      </p:sp>
      <p:sp>
        <p:nvSpPr>
          <p:cNvPr id="7168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104900" y="696913"/>
            <a:ext cx="4648200" cy="3486150"/>
          </a:xfrm>
          <a:ln/>
        </p:spPr>
      </p:sp>
      <p:sp>
        <p:nvSpPr>
          <p:cNvPr id="72707"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04900" y="696913"/>
            <a:ext cx="4648200" cy="3486150"/>
          </a:xfrm>
          <a:ln/>
        </p:spPr>
      </p:sp>
      <p:sp>
        <p:nvSpPr>
          <p:cNvPr id="7373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04900" y="696913"/>
            <a:ext cx="4648200" cy="3486150"/>
          </a:xfrm>
          <a:ln/>
        </p:spPr>
      </p:sp>
      <p:sp>
        <p:nvSpPr>
          <p:cNvPr id="6656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04900" y="696913"/>
            <a:ext cx="4648200" cy="3486150"/>
          </a:xfrm>
          <a:ln/>
        </p:spPr>
      </p:sp>
      <p:sp>
        <p:nvSpPr>
          <p:cNvPr id="6656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04900" y="696913"/>
            <a:ext cx="4648200" cy="3486150"/>
          </a:xfrm>
          <a:ln/>
        </p:spPr>
      </p:sp>
      <p:sp>
        <p:nvSpPr>
          <p:cNvPr id="6656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04900" y="696913"/>
            <a:ext cx="4648200" cy="3486150"/>
          </a:xfrm>
          <a:ln/>
        </p:spPr>
      </p:sp>
      <p:sp>
        <p:nvSpPr>
          <p:cNvPr id="6656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104900" y="696913"/>
            <a:ext cx="4648200" cy="3486150"/>
          </a:xfrm>
          <a:ln/>
        </p:spPr>
      </p:sp>
      <p:sp>
        <p:nvSpPr>
          <p:cNvPr id="48131"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04900" y="696913"/>
            <a:ext cx="4648200" cy="3486150"/>
          </a:xfrm>
          <a:ln/>
        </p:spPr>
      </p:sp>
      <p:sp>
        <p:nvSpPr>
          <p:cNvPr id="6656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104900" y="696913"/>
            <a:ext cx="4648200" cy="3486150"/>
          </a:xfrm>
          <a:ln/>
        </p:spPr>
      </p:sp>
      <p:sp>
        <p:nvSpPr>
          <p:cNvPr id="74755"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1104900" y="696913"/>
            <a:ext cx="4648200" cy="3486150"/>
          </a:xfrm>
          <a:ln/>
        </p:spPr>
      </p:sp>
      <p:sp>
        <p:nvSpPr>
          <p:cNvPr id="7577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1104900" y="696913"/>
            <a:ext cx="4648200" cy="3486150"/>
          </a:xfrm>
          <a:ln/>
        </p:spPr>
      </p:sp>
      <p:sp>
        <p:nvSpPr>
          <p:cNvPr id="7680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04900" y="696913"/>
            <a:ext cx="4648200" cy="3486150"/>
          </a:xfrm>
          <a:ln/>
        </p:spPr>
      </p:sp>
      <p:sp>
        <p:nvSpPr>
          <p:cNvPr id="77827"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1104900" y="696913"/>
            <a:ext cx="4648200" cy="3486150"/>
          </a:xfrm>
          <a:ln/>
        </p:spPr>
      </p:sp>
      <p:sp>
        <p:nvSpPr>
          <p:cNvPr id="7885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104900" y="696913"/>
            <a:ext cx="4648200" cy="3486150"/>
          </a:xfrm>
          <a:ln/>
        </p:spPr>
      </p:sp>
      <p:sp>
        <p:nvSpPr>
          <p:cNvPr id="79875"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104900" y="696913"/>
            <a:ext cx="4648200" cy="3486150"/>
          </a:xfrm>
          <a:ln/>
        </p:spPr>
      </p:sp>
      <p:sp>
        <p:nvSpPr>
          <p:cNvPr id="8089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104900" y="696913"/>
            <a:ext cx="4648200" cy="3486150"/>
          </a:xfrm>
          <a:ln/>
        </p:spPr>
      </p:sp>
      <p:sp>
        <p:nvSpPr>
          <p:cNvPr id="8192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04900" y="696913"/>
            <a:ext cx="4648200" cy="3486150"/>
          </a:xfrm>
          <a:ln/>
        </p:spPr>
      </p:sp>
      <p:sp>
        <p:nvSpPr>
          <p:cNvPr id="6656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104900" y="696913"/>
            <a:ext cx="4648200" cy="3486150"/>
          </a:xfrm>
          <a:ln/>
        </p:spPr>
      </p:sp>
      <p:sp>
        <p:nvSpPr>
          <p:cNvPr id="48131"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104900" y="696913"/>
            <a:ext cx="4648200" cy="3486150"/>
          </a:xfrm>
          <a:ln/>
        </p:spPr>
      </p:sp>
      <p:sp>
        <p:nvSpPr>
          <p:cNvPr id="82947"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04900" y="696913"/>
            <a:ext cx="4648200" cy="3486150"/>
          </a:xfrm>
          <a:ln/>
        </p:spPr>
      </p:sp>
      <p:sp>
        <p:nvSpPr>
          <p:cNvPr id="8397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1104900" y="696913"/>
            <a:ext cx="4648200" cy="3486150"/>
          </a:xfrm>
          <a:ln/>
        </p:spPr>
      </p:sp>
      <p:sp>
        <p:nvSpPr>
          <p:cNvPr id="49155"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7463" y="219075"/>
            <a:ext cx="1938337" cy="565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7688" y="219075"/>
            <a:ext cx="5667375" cy="565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8" y="1676400"/>
            <a:ext cx="3802062" cy="4200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2150" y="1676400"/>
            <a:ext cx="3803650" cy="4200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0"/>
                <a:invGamma/>
              </a:schemeClr>
            </a:gs>
          </a:gsLst>
          <a:path path="rect">
            <a:fillToRect r="100000" b="100000"/>
          </a:path>
        </a:gradFill>
        <a:effectLst/>
      </p:bgPr>
    </p:bg>
    <p:spTree>
      <p:nvGrpSpPr>
        <p:cNvPr id="1" name=""/>
        <p:cNvGrpSpPr/>
        <p:nvPr/>
      </p:nvGrpSpPr>
      <p:grpSpPr>
        <a:xfrm>
          <a:off x="0" y="0"/>
          <a:ext cx="0" cy="0"/>
          <a:chOff x="0" y="0"/>
          <a:chExt cx="0" cy="0"/>
        </a:xfrm>
      </p:grpSpPr>
      <p:sp>
        <p:nvSpPr>
          <p:cNvPr id="6146" name="Rectangle 7"/>
          <p:cNvSpPr>
            <a:spLocks noGrp="1" noChangeArrowheads="1"/>
          </p:cNvSpPr>
          <p:nvPr>
            <p:ph type="title"/>
          </p:nvPr>
        </p:nvSpPr>
        <p:spPr bwMode="auto">
          <a:xfrm>
            <a:off x="547688" y="219075"/>
            <a:ext cx="7758112" cy="1152525"/>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
        <p:nvSpPr>
          <p:cNvPr id="6147" name="Rectangle 8"/>
          <p:cNvSpPr>
            <a:spLocks noGrp="1" noChangeArrowheads="1"/>
          </p:cNvSpPr>
          <p:nvPr>
            <p:ph type="body" idx="1"/>
          </p:nvPr>
        </p:nvSpPr>
        <p:spPr bwMode="auto">
          <a:xfrm>
            <a:off x="547688" y="1676400"/>
            <a:ext cx="7758112" cy="4200525"/>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6148" name="Group 28"/>
          <p:cNvGrpSpPr>
            <a:grpSpLocks/>
          </p:cNvGrpSpPr>
          <p:nvPr/>
        </p:nvGrpSpPr>
        <p:grpSpPr bwMode="auto">
          <a:xfrm>
            <a:off x="0" y="6400800"/>
            <a:ext cx="9144000" cy="184150"/>
            <a:chOff x="0" y="4061"/>
            <a:chExt cx="5760" cy="116"/>
          </a:xfrm>
        </p:grpSpPr>
        <p:sp>
          <p:nvSpPr>
            <p:cNvPr id="1048" name="Freeform 24"/>
            <p:cNvSpPr>
              <a:spLocks/>
            </p:cNvSpPr>
            <p:nvPr userDrawn="1"/>
          </p:nvSpPr>
          <p:spPr bwMode="auto">
            <a:xfrm>
              <a:off x="4194" y="4061"/>
              <a:ext cx="166" cy="116"/>
            </a:xfrm>
            <a:custGeom>
              <a:avLst/>
              <a:gdLst/>
              <a:ahLst/>
              <a:cxnLst>
                <a:cxn ang="0">
                  <a:pos x="160" y="0"/>
                </a:cxn>
                <a:cxn ang="0">
                  <a:pos x="151" y="0"/>
                </a:cxn>
                <a:cxn ang="0">
                  <a:pos x="143" y="0"/>
                </a:cxn>
                <a:cxn ang="0">
                  <a:pos x="137" y="1"/>
                </a:cxn>
                <a:cxn ang="0">
                  <a:pos x="129" y="2"/>
                </a:cxn>
                <a:cxn ang="0">
                  <a:pos x="123" y="5"/>
                </a:cxn>
                <a:cxn ang="0">
                  <a:pos x="119" y="10"/>
                </a:cxn>
                <a:cxn ang="0">
                  <a:pos x="116" y="19"/>
                </a:cxn>
                <a:cxn ang="0">
                  <a:pos x="114" y="31"/>
                </a:cxn>
                <a:cxn ang="0">
                  <a:pos x="111" y="43"/>
                </a:cxn>
                <a:cxn ang="0">
                  <a:pos x="109" y="52"/>
                </a:cxn>
                <a:cxn ang="0">
                  <a:pos x="107" y="62"/>
                </a:cxn>
                <a:cxn ang="0">
                  <a:pos x="105" y="72"/>
                </a:cxn>
                <a:cxn ang="0">
                  <a:pos x="103" y="84"/>
                </a:cxn>
                <a:cxn ang="0">
                  <a:pos x="100" y="96"/>
                </a:cxn>
                <a:cxn ang="0">
                  <a:pos x="97" y="105"/>
                </a:cxn>
                <a:cxn ang="0">
                  <a:pos x="93" y="110"/>
                </a:cxn>
                <a:cxn ang="0">
                  <a:pos x="87" y="113"/>
                </a:cxn>
                <a:cxn ang="0">
                  <a:pos x="79" y="114"/>
                </a:cxn>
                <a:cxn ang="0">
                  <a:pos x="72" y="115"/>
                </a:cxn>
                <a:cxn ang="0">
                  <a:pos x="64" y="115"/>
                </a:cxn>
                <a:cxn ang="0">
                  <a:pos x="55" y="115"/>
                </a:cxn>
                <a:cxn ang="0">
                  <a:pos x="0" y="115"/>
                </a:cxn>
                <a:cxn ang="0">
                  <a:pos x="10" y="115"/>
                </a:cxn>
                <a:cxn ang="0">
                  <a:pos x="18" y="115"/>
                </a:cxn>
                <a:cxn ang="0">
                  <a:pos x="26" y="115"/>
                </a:cxn>
                <a:cxn ang="0">
                  <a:pos x="32" y="114"/>
                </a:cxn>
                <a:cxn ang="0">
                  <a:pos x="40" y="112"/>
                </a:cxn>
                <a:cxn ang="0">
                  <a:pos x="46" y="108"/>
                </a:cxn>
                <a:cxn ang="0">
                  <a:pos x="49" y="101"/>
                </a:cxn>
                <a:cxn ang="0">
                  <a:pos x="51" y="90"/>
                </a:cxn>
                <a:cxn ang="0">
                  <a:pos x="54" y="76"/>
                </a:cxn>
                <a:cxn ang="0">
                  <a:pos x="56" y="67"/>
                </a:cxn>
                <a:cxn ang="0">
                  <a:pos x="58" y="57"/>
                </a:cxn>
                <a:cxn ang="0">
                  <a:pos x="60" y="47"/>
                </a:cxn>
                <a:cxn ang="0">
                  <a:pos x="62" y="38"/>
                </a:cxn>
                <a:cxn ang="0">
                  <a:pos x="65" y="24"/>
                </a:cxn>
                <a:cxn ang="0">
                  <a:pos x="67" y="14"/>
                </a:cxn>
                <a:cxn ang="0">
                  <a:pos x="70" y="7"/>
                </a:cxn>
                <a:cxn ang="0">
                  <a:pos x="75" y="3"/>
                </a:cxn>
                <a:cxn ang="0">
                  <a:pos x="84" y="1"/>
                </a:cxn>
                <a:cxn ang="0">
                  <a:pos x="89" y="0"/>
                </a:cxn>
                <a:cxn ang="0">
                  <a:pos x="97" y="0"/>
                </a:cxn>
                <a:cxn ang="0">
                  <a:pos x="105" y="0"/>
                </a:cxn>
                <a:cxn ang="0">
                  <a:pos x="115" y="0"/>
                </a:cxn>
              </a:cxnLst>
              <a:rect l="0" t="0" r="r" b="b"/>
              <a:pathLst>
                <a:path w="166" h="116">
                  <a:moveTo>
                    <a:pt x="165" y="0"/>
                  </a:moveTo>
                  <a:lnTo>
                    <a:pt x="160" y="0"/>
                  </a:lnTo>
                  <a:lnTo>
                    <a:pt x="155" y="0"/>
                  </a:lnTo>
                  <a:lnTo>
                    <a:pt x="151" y="0"/>
                  </a:lnTo>
                  <a:lnTo>
                    <a:pt x="147" y="0"/>
                  </a:lnTo>
                  <a:lnTo>
                    <a:pt x="143" y="0"/>
                  </a:lnTo>
                  <a:lnTo>
                    <a:pt x="140" y="0"/>
                  </a:lnTo>
                  <a:lnTo>
                    <a:pt x="137" y="1"/>
                  </a:lnTo>
                  <a:lnTo>
                    <a:pt x="134" y="1"/>
                  </a:lnTo>
                  <a:lnTo>
                    <a:pt x="129" y="2"/>
                  </a:lnTo>
                  <a:lnTo>
                    <a:pt x="126" y="3"/>
                  </a:lnTo>
                  <a:lnTo>
                    <a:pt x="123" y="5"/>
                  </a:lnTo>
                  <a:lnTo>
                    <a:pt x="121" y="7"/>
                  </a:lnTo>
                  <a:lnTo>
                    <a:pt x="119" y="10"/>
                  </a:lnTo>
                  <a:lnTo>
                    <a:pt x="117" y="14"/>
                  </a:lnTo>
                  <a:lnTo>
                    <a:pt x="116" y="19"/>
                  </a:lnTo>
                  <a:lnTo>
                    <a:pt x="115" y="24"/>
                  </a:lnTo>
                  <a:lnTo>
                    <a:pt x="114" y="31"/>
                  </a:lnTo>
                  <a:lnTo>
                    <a:pt x="112" y="38"/>
                  </a:lnTo>
                  <a:lnTo>
                    <a:pt x="111" y="43"/>
                  </a:lnTo>
                  <a:lnTo>
                    <a:pt x="111" y="47"/>
                  </a:lnTo>
                  <a:lnTo>
                    <a:pt x="109" y="52"/>
                  </a:lnTo>
                  <a:lnTo>
                    <a:pt x="108" y="57"/>
                  </a:lnTo>
                  <a:lnTo>
                    <a:pt x="107" y="62"/>
                  </a:lnTo>
                  <a:lnTo>
                    <a:pt x="106" y="67"/>
                  </a:lnTo>
                  <a:lnTo>
                    <a:pt x="105" y="72"/>
                  </a:lnTo>
                  <a:lnTo>
                    <a:pt x="104" y="76"/>
                  </a:lnTo>
                  <a:lnTo>
                    <a:pt x="103" y="84"/>
                  </a:lnTo>
                  <a:lnTo>
                    <a:pt x="101" y="90"/>
                  </a:lnTo>
                  <a:lnTo>
                    <a:pt x="100" y="96"/>
                  </a:lnTo>
                  <a:lnTo>
                    <a:pt x="99" y="101"/>
                  </a:lnTo>
                  <a:lnTo>
                    <a:pt x="97" y="105"/>
                  </a:lnTo>
                  <a:lnTo>
                    <a:pt x="96" y="108"/>
                  </a:lnTo>
                  <a:lnTo>
                    <a:pt x="93" y="110"/>
                  </a:lnTo>
                  <a:lnTo>
                    <a:pt x="90" y="112"/>
                  </a:lnTo>
                  <a:lnTo>
                    <a:pt x="87" y="113"/>
                  </a:lnTo>
                  <a:lnTo>
                    <a:pt x="82" y="114"/>
                  </a:lnTo>
                  <a:lnTo>
                    <a:pt x="79" y="114"/>
                  </a:lnTo>
                  <a:lnTo>
                    <a:pt x="76" y="115"/>
                  </a:lnTo>
                  <a:lnTo>
                    <a:pt x="72" y="115"/>
                  </a:lnTo>
                  <a:lnTo>
                    <a:pt x="68" y="115"/>
                  </a:lnTo>
                  <a:lnTo>
                    <a:pt x="64" y="115"/>
                  </a:lnTo>
                  <a:lnTo>
                    <a:pt x="60" y="115"/>
                  </a:lnTo>
                  <a:lnTo>
                    <a:pt x="55" y="115"/>
                  </a:lnTo>
                  <a:lnTo>
                    <a:pt x="50" y="115"/>
                  </a:lnTo>
                  <a:lnTo>
                    <a:pt x="0" y="115"/>
                  </a:lnTo>
                  <a:lnTo>
                    <a:pt x="5" y="115"/>
                  </a:lnTo>
                  <a:lnTo>
                    <a:pt x="10" y="115"/>
                  </a:lnTo>
                  <a:lnTo>
                    <a:pt x="14" y="115"/>
                  </a:lnTo>
                  <a:lnTo>
                    <a:pt x="18" y="115"/>
                  </a:lnTo>
                  <a:lnTo>
                    <a:pt x="22" y="115"/>
                  </a:lnTo>
                  <a:lnTo>
                    <a:pt x="26" y="115"/>
                  </a:lnTo>
                  <a:lnTo>
                    <a:pt x="29" y="114"/>
                  </a:lnTo>
                  <a:lnTo>
                    <a:pt x="32" y="114"/>
                  </a:lnTo>
                  <a:lnTo>
                    <a:pt x="36" y="113"/>
                  </a:lnTo>
                  <a:lnTo>
                    <a:pt x="40" y="112"/>
                  </a:lnTo>
                  <a:lnTo>
                    <a:pt x="43" y="110"/>
                  </a:lnTo>
                  <a:lnTo>
                    <a:pt x="46" y="108"/>
                  </a:lnTo>
                  <a:lnTo>
                    <a:pt x="47" y="105"/>
                  </a:lnTo>
                  <a:lnTo>
                    <a:pt x="49" y="101"/>
                  </a:lnTo>
                  <a:lnTo>
                    <a:pt x="50" y="96"/>
                  </a:lnTo>
                  <a:lnTo>
                    <a:pt x="51" y="90"/>
                  </a:lnTo>
                  <a:lnTo>
                    <a:pt x="52" y="84"/>
                  </a:lnTo>
                  <a:lnTo>
                    <a:pt x="54" y="76"/>
                  </a:lnTo>
                  <a:lnTo>
                    <a:pt x="55" y="72"/>
                  </a:lnTo>
                  <a:lnTo>
                    <a:pt x="56" y="67"/>
                  </a:lnTo>
                  <a:lnTo>
                    <a:pt x="57" y="62"/>
                  </a:lnTo>
                  <a:lnTo>
                    <a:pt x="58" y="57"/>
                  </a:lnTo>
                  <a:lnTo>
                    <a:pt x="59" y="52"/>
                  </a:lnTo>
                  <a:lnTo>
                    <a:pt x="60" y="47"/>
                  </a:lnTo>
                  <a:lnTo>
                    <a:pt x="61" y="43"/>
                  </a:lnTo>
                  <a:lnTo>
                    <a:pt x="62" y="38"/>
                  </a:lnTo>
                  <a:lnTo>
                    <a:pt x="64" y="31"/>
                  </a:lnTo>
                  <a:lnTo>
                    <a:pt x="65" y="24"/>
                  </a:lnTo>
                  <a:lnTo>
                    <a:pt x="66" y="19"/>
                  </a:lnTo>
                  <a:lnTo>
                    <a:pt x="67" y="14"/>
                  </a:lnTo>
                  <a:lnTo>
                    <a:pt x="68" y="10"/>
                  </a:lnTo>
                  <a:lnTo>
                    <a:pt x="70" y="7"/>
                  </a:lnTo>
                  <a:lnTo>
                    <a:pt x="72" y="5"/>
                  </a:lnTo>
                  <a:lnTo>
                    <a:pt x="75" y="3"/>
                  </a:lnTo>
                  <a:lnTo>
                    <a:pt x="79" y="2"/>
                  </a:lnTo>
                  <a:lnTo>
                    <a:pt x="84" y="1"/>
                  </a:lnTo>
                  <a:lnTo>
                    <a:pt x="87" y="1"/>
                  </a:lnTo>
                  <a:lnTo>
                    <a:pt x="89" y="0"/>
                  </a:lnTo>
                  <a:lnTo>
                    <a:pt x="93" y="0"/>
                  </a:lnTo>
                  <a:lnTo>
                    <a:pt x="97" y="0"/>
                  </a:lnTo>
                  <a:lnTo>
                    <a:pt x="101" y="0"/>
                  </a:lnTo>
                  <a:lnTo>
                    <a:pt x="105" y="0"/>
                  </a:lnTo>
                  <a:lnTo>
                    <a:pt x="109" y="0"/>
                  </a:lnTo>
                  <a:lnTo>
                    <a:pt x="115" y="0"/>
                  </a:lnTo>
                  <a:lnTo>
                    <a:pt x="164" y="0"/>
                  </a:lnTo>
                </a:path>
              </a:pathLst>
            </a:custGeom>
            <a:noFill/>
            <a:ln w="25400" cap="rnd" cmpd="sng">
              <a:solidFill>
                <a:schemeClr val="folHlink"/>
              </a:solidFill>
              <a:prstDash val="solid"/>
              <a:round/>
              <a:headEnd type="none" w="med" len="med"/>
              <a:tailEnd type="none" w="med" len="med"/>
            </a:ln>
            <a:effectLst>
              <a:outerShdw dist="17961" dir="2700000" algn="ctr" rotWithShape="0">
                <a:schemeClr val="tx1"/>
              </a:outerShdw>
            </a:effectLst>
          </p:spPr>
          <p:txBody>
            <a:bodyPr/>
            <a:lstStyle/>
            <a:p>
              <a:pPr>
                <a:defRPr/>
              </a:pPr>
              <a:endParaRPr lang="en-US"/>
            </a:p>
          </p:txBody>
        </p:sp>
        <p:sp>
          <p:nvSpPr>
            <p:cNvPr id="1049" name="Line 25"/>
            <p:cNvSpPr>
              <a:spLocks noChangeShapeType="1"/>
            </p:cNvSpPr>
            <p:nvPr userDrawn="1"/>
          </p:nvSpPr>
          <p:spPr bwMode="auto">
            <a:xfrm>
              <a:off x="4361" y="4061"/>
              <a:ext cx="1399" cy="0"/>
            </a:xfrm>
            <a:prstGeom prst="line">
              <a:avLst/>
            </a:prstGeom>
            <a:noFill/>
            <a:ln w="25400">
              <a:solidFill>
                <a:schemeClr val="folHlink"/>
              </a:solidFill>
              <a:round/>
              <a:headEnd/>
              <a:tailEnd/>
            </a:ln>
            <a:effectLst>
              <a:outerShdw dist="17961" dir="2700000" algn="ctr" rotWithShape="0">
                <a:schemeClr val="tx1"/>
              </a:outerShdw>
            </a:effectLst>
          </p:spPr>
          <p:txBody>
            <a:bodyPr wrap="none" anchor="ctr"/>
            <a:lstStyle/>
            <a:p>
              <a:pPr>
                <a:defRPr/>
              </a:pPr>
              <a:endParaRPr lang="en-US"/>
            </a:p>
          </p:txBody>
        </p:sp>
        <p:sp>
          <p:nvSpPr>
            <p:cNvPr id="1050" name="Line 26"/>
            <p:cNvSpPr>
              <a:spLocks noChangeShapeType="1"/>
            </p:cNvSpPr>
            <p:nvPr userDrawn="1"/>
          </p:nvSpPr>
          <p:spPr bwMode="auto">
            <a:xfrm flipH="1">
              <a:off x="0" y="4176"/>
              <a:ext cx="4194" cy="0"/>
            </a:xfrm>
            <a:prstGeom prst="line">
              <a:avLst/>
            </a:prstGeom>
            <a:noFill/>
            <a:ln w="25400">
              <a:solidFill>
                <a:schemeClr val="folHlink"/>
              </a:solidFill>
              <a:round/>
              <a:headEnd/>
              <a:tailEnd/>
            </a:ln>
            <a:effectLst>
              <a:outerShdw dist="17961" dir="2700000" algn="ctr" rotWithShape="0">
                <a:schemeClr val="tx1"/>
              </a:outerShdw>
            </a:effectLst>
          </p:spPr>
          <p:txBody>
            <a:bodyPr wrap="none" anchor="ctr"/>
            <a:lstStyle/>
            <a:p>
              <a:pPr>
                <a:defRPr/>
              </a:pPr>
              <a:endParaRPr lang="en-US"/>
            </a:p>
          </p:txBody>
        </p:sp>
      </p:grpSp>
      <p:sp>
        <p:nvSpPr>
          <p:cNvPr id="1051" name="Line 27"/>
          <p:cNvSpPr>
            <a:spLocks noChangeShapeType="1"/>
          </p:cNvSpPr>
          <p:nvPr/>
        </p:nvSpPr>
        <p:spPr bwMode="auto">
          <a:xfrm flipV="1">
            <a:off x="6751638" y="6470650"/>
            <a:ext cx="9525" cy="130175"/>
          </a:xfrm>
          <a:prstGeom prst="line">
            <a:avLst/>
          </a:prstGeom>
          <a:noFill/>
          <a:ln w="12700">
            <a:solidFill>
              <a:schemeClr val="folHlink"/>
            </a:solidFill>
            <a:round/>
            <a:headEnd/>
            <a:tailEnd/>
          </a:ln>
          <a:effectLst/>
        </p:spPr>
        <p:txBody>
          <a:bodyPr wrap="none" anchor="ctr"/>
          <a:lstStyle/>
          <a:p>
            <a:pPr>
              <a:defRPr/>
            </a:pPr>
            <a:endParaRPr lang="en-US"/>
          </a:p>
        </p:txBody>
      </p:sp>
      <p:pic>
        <p:nvPicPr>
          <p:cNvPr id="6150" name="Picture 32"/>
          <p:cNvPicPr>
            <a:picLocks noChangeAspect="1" noChangeArrowheads="1"/>
          </p:cNvPicPr>
          <p:nvPr/>
        </p:nvPicPr>
        <p:blipFill>
          <a:blip r:embed="rId13" cstate="print"/>
          <a:srcRect/>
          <a:stretch>
            <a:fillRect/>
          </a:stretch>
        </p:blipFill>
        <p:spPr bwMode="auto">
          <a:xfrm>
            <a:off x="381000" y="304800"/>
            <a:ext cx="8382000" cy="74613"/>
          </a:xfrm>
          <a:prstGeom prst="rect">
            <a:avLst/>
          </a:prstGeom>
          <a:noFill/>
          <a:ln w="9525">
            <a:noFill/>
            <a:miter lim="800000"/>
            <a:headEnd/>
            <a:tailEnd/>
          </a:ln>
        </p:spPr>
      </p:pic>
      <p:sp>
        <p:nvSpPr>
          <p:cNvPr id="1057" name="Text Box 33"/>
          <p:cNvSpPr txBox="1">
            <a:spLocks noChangeArrowheads="1"/>
          </p:cNvSpPr>
          <p:nvPr/>
        </p:nvSpPr>
        <p:spPr bwMode="auto">
          <a:xfrm>
            <a:off x="6858000" y="6340475"/>
            <a:ext cx="2286000" cy="517525"/>
          </a:xfrm>
          <a:prstGeom prst="rect">
            <a:avLst/>
          </a:prstGeom>
          <a:noFill/>
          <a:ln w="12700">
            <a:noFill/>
            <a:miter lim="800000"/>
            <a:headEnd/>
            <a:tailEnd/>
          </a:ln>
          <a:effectLst/>
        </p:spPr>
        <p:txBody>
          <a:bodyPr>
            <a:spAutoFit/>
          </a:bodyPr>
          <a:lstStyle/>
          <a:p>
            <a:pPr algn="ctr">
              <a:spcBef>
                <a:spcPct val="50000"/>
              </a:spcBef>
              <a:defRPr/>
            </a:pPr>
            <a:r>
              <a:rPr lang="en-US" sz="1400" b="1" i="1">
                <a:latin typeface="Arial" charset="0"/>
              </a:rPr>
              <a:t>Research Administration for Scientists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eaLnBrk="0" fontAlgn="base" hangingPunct="0">
        <a:spcBef>
          <a:spcPct val="0"/>
        </a:spcBef>
        <a:spcAft>
          <a:spcPct val="0"/>
        </a:spcAft>
        <a:defRPr sz="4400">
          <a:solidFill>
            <a:schemeClr val="tx2"/>
          </a:solidFill>
          <a:latin typeface="Arial" charset="0"/>
        </a:defRPr>
      </a:lvl6pPr>
      <a:lvl7pPr marL="914400" algn="l" rtl="0" eaLnBrk="0" fontAlgn="base" hangingPunct="0">
        <a:spcBef>
          <a:spcPct val="0"/>
        </a:spcBef>
        <a:spcAft>
          <a:spcPct val="0"/>
        </a:spcAft>
        <a:defRPr sz="4400">
          <a:solidFill>
            <a:schemeClr val="tx2"/>
          </a:solidFill>
          <a:latin typeface="Arial" charset="0"/>
        </a:defRPr>
      </a:lvl7pPr>
      <a:lvl8pPr marL="1371600" algn="l" rtl="0" eaLnBrk="0" fontAlgn="base" hangingPunct="0">
        <a:spcBef>
          <a:spcPct val="0"/>
        </a:spcBef>
        <a:spcAft>
          <a:spcPct val="0"/>
        </a:spcAft>
        <a:defRPr sz="4400">
          <a:solidFill>
            <a:schemeClr val="tx2"/>
          </a:solidFill>
          <a:latin typeface="Arial" charset="0"/>
        </a:defRPr>
      </a:lvl8pPr>
      <a:lvl9pPr marL="1828800" algn="l"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SzPct val="75000"/>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1"/>
        </a:buClr>
        <a:buSzPct val="65000"/>
        <a:buFont typeface="ZapfDingbats" pitchFamily="8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65000"/>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SzPct val="65000"/>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SzPct val="65000"/>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SzPct val="65000"/>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SzPct val="65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Microsoft_Excel_97-2003_Worksheet1.xls"/></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Microsoft_Word_97_-_2003_Document2.doc"/><Relationship Id="rId5" Type="http://schemas.openxmlformats.org/officeDocument/2006/relationships/image" Target="../media/image4.e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Microsoft_Word_97_-_2003_Document3.doc"/><Relationship Id="rId5" Type="http://schemas.openxmlformats.org/officeDocument/2006/relationships/image" Target="../media/image4.emf"/><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Microsoft_Word_97_-_2003_Document4.doc"/><Relationship Id="rId5" Type="http://schemas.openxmlformats.org/officeDocument/2006/relationships/image" Target="../media/image4.emf"/><Relationship Id="rId4"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Microsoft_Word_97_-_2003_Document5.doc"/><Relationship Id="rId5" Type="http://schemas.openxmlformats.org/officeDocument/2006/relationships/image" Target="../media/image4.emf"/><Relationship Id="rId4" Type="http://schemas.openxmlformats.org/officeDocument/2006/relationships/oleObject" Target="../embeddings/oleObject4.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Microsoft_Word_97_-_2003_Document6.doc"/><Relationship Id="rId5" Type="http://schemas.openxmlformats.org/officeDocument/2006/relationships/image" Target="../media/image4.emf"/><Relationship Id="rId4" Type="http://schemas.openxmlformats.org/officeDocument/2006/relationships/oleObject" Target="../embeddings/oleObject5.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Microsoft_Word_97_-_2003_Document7.doc"/><Relationship Id="rId5" Type="http://schemas.openxmlformats.org/officeDocument/2006/relationships/image" Target="../media/image4.emf"/><Relationship Id="rId4" Type="http://schemas.openxmlformats.org/officeDocument/2006/relationships/oleObject" Target="../embeddings/oleObject6.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Microsoft_Word_97_-_2003_Document8.doc"/><Relationship Id="rId5" Type="http://schemas.openxmlformats.org/officeDocument/2006/relationships/image" Target="../media/image4.emf"/><Relationship Id="rId4" Type="http://schemas.openxmlformats.org/officeDocument/2006/relationships/oleObject" Target="../embeddings/oleObject7.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package" Target="../embeddings/Microsoft_Word_Document1.docx"/></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6.emf"/><Relationship Id="rId4" Type="http://schemas.openxmlformats.org/officeDocument/2006/relationships/oleObject" Target="../embeddings/Microsoft_Excel_97-2003_Worksheet9.xls"/></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7.emf"/><Relationship Id="rId4" Type="http://schemas.openxmlformats.org/officeDocument/2006/relationships/oleObject" Target="../embeddings/Microsoft_Excel_97-2003_Worksheet10.xls"/></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152400" y="5029200"/>
            <a:ext cx="9144000" cy="914400"/>
          </a:xfrm>
        </p:spPr>
        <p:txBody>
          <a:bodyPr/>
          <a:lstStyle/>
          <a:p>
            <a:pPr lvl="1" algn="ctr">
              <a:lnSpc>
                <a:spcPct val="75000"/>
              </a:lnSpc>
              <a:buFontTx/>
              <a:buNone/>
            </a:pPr>
            <a:r>
              <a:rPr lang="en-US" sz="2700" dirty="0" smtClean="0">
                <a:latin typeface="Comic Sans MS" pitchFamily="66" charset="0"/>
              </a:rPr>
              <a:t>Tim </a:t>
            </a:r>
            <a:r>
              <a:rPr lang="en-US" sz="2700" dirty="0" err="1" smtClean="0">
                <a:latin typeface="Comic Sans MS" pitchFamily="66" charset="0"/>
              </a:rPr>
              <a:t>Quigg</a:t>
            </a:r>
            <a:r>
              <a:rPr lang="en-US" sz="2700" dirty="0" smtClean="0">
                <a:latin typeface="Comic Sans MS" pitchFamily="66" charset="0"/>
              </a:rPr>
              <a:t>, Lecturer and Associate Chair for Administration, Finance and Entrepreneurship Computer Science Department, UNC-Chapel Hill</a:t>
            </a:r>
          </a:p>
        </p:txBody>
      </p:sp>
      <p:sp>
        <p:nvSpPr>
          <p:cNvPr id="2051" name="Text Box 3"/>
          <p:cNvSpPr txBox="1">
            <a:spLocks noChangeArrowheads="1"/>
          </p:cNvSpPr>
          <p:nvPr/>
        </p:nvSpPr>
        <p:spPr bwMode="auto">
          <a:xfrm>
            <a:off x="228600" y="2404408"/>
            <a:ext cx="8686800" cy="2308324"/>
          </a:xfrm>
          <a:prstGeom prst="rect">
            <a:avLst/>
          </a:prstGeom>
          <a:solidFill>
            <a:srgbClr val="C00000"/>
          </a:solidFill>
          <a:ln>
            <a:headEnd/>
            <a:tailEnd/>
          </a:ln>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n-US" sz="3600" dirty="0">
                <a:solidFill>
                  <a:srgbClr val="FFFFFF"/>
                </a:solidFill>
                <a:latin typeface="Comic Sans MS" pitchFamily="66" charset="0"/>
              </a:rPr>
              <a:t>Cost Accounting </a:t>
            </a:r>
            <a:r>
              <a:rPr lang="en-US" sz="3600" dirty="0" smtClean="0">
                <a:solidFill>
                  <a:srgbClr val="FFFFFF"/>
                </a:solidFill>
                <a:latin typeface="Comic Sans MS" pitchFamily="66" charset="0"/>
              </a:rPr>
              <a:t>Standards, Cost </a:t>
            </a:r>
            <a:r>
              <a:rPr lang="en-US" sz="3600" dirty="0">
                <a:solidFill>
                  <a:srgbClr val="FFFFFF"/>
                </a:solidFill>
                <a:latin typeface="Comic Sans MS" pitchFamily="66" charset="0"/>
              </a:rPr>
              <a:t>Principles </a:t>
            </a:r>
            <a:r>
              <a:rPr lang="en-US" sz="3600" dirty="0" smtClean="0">
                <a:solidFill>
                  <a:srgbClr val="FFFFFF"/>
                </a:solidFill>
                <a:latin typeface="Comic Sans MS" pitchFamily="66" charset="0"/>
              </a:rPr>
              <a:t>(OMB </a:t>
            </a:r>
            <a:r>
              <a:rPr lang="en-US" sz="3600" dirty="0">
                <a:solidFill>
                  <a:srgbClr val="FFFFFF"/>
                </a:solidFill>
                <a:latin typeface="Comic Sans MS" pitchFamily="66" charset="0"/>
              </a:rPr>
              <a:t>Circular </a:t>
            </a:r>
            <a:r>
              <a:rPr lang="en-US" sz="3600" dirty="0" smtClean="0">
                <a:solidFill>
                  <a:srgbClr val="FFFFFF"/>
                </a:solidFill>
                <a:latin typeface="Comic Sans MS" pitchFamily="66" charset="0"/>
              </a:rPr>
              <a:t>A-21) and </a:t>
            </a:r>
            <a:r>
              <a:rPr lang="en-US" sz="3600" smtClean="0">
                <a:solidFill>
                  <a:srgbClr val="FFFFFF"/>
                </a:solidFill>
                <a:latin typeface="Comic Sans MS" pitchFamily="66" charset="0"/>
              </a:rPr>
              <a:t>Effort Reporting </a:t>
            </a:r>
            <a:r>
              <a:rPr lang="en-US" sz="3600" dirty="0" smtClean="0">
                <a:solidFill>
                  <a:srgbClr val="FFFFFF"/>
                </a:solidFill>
                <a:latin typeface="Comic Sans MS" pitchFamily="66" charset="0"/>
              </a:rPr>
              <a:t>for Grants, Cooperative Agreements and Contracts</a:t>
            </a:r>
            <a:endParaRPr lang="en-US" sz="3600" dirty="0">
              <a:solidFill>
                <a:srgbClr val="FFFFFF"/>
              </a:solidFill>
              <a:latin typeface="Comic Sans MS" pitchFamily="66" charset="0"/>
            </a:endParaRPr>
          </a:p>
        </p:txBody>
      </p:sp>
      <p:sp>
        <p:nvSpPr>
          <p:cNvPr id="5126" name="Rectangle 4"/>
          <p:cNvSpPr>
            <a:spLocks noGrp="1" noChangeArrowheads="1"/>
          </p:cNvSpPr>
          <p:nvPr>
            <p:ph type="title"/>
          </p:nvPr>
        </p:nvSpPr>
        <p:spPr>
          <a:xfrm>
            <a:off x="0" y="0"/>
            <a:ext cx="8991600" cy="2133600"/>
          </a:xfrm>
        </p:spPr>
        <p:txBody>
          <a:bodyPr/>
          <a:lstStyle/>
          <a:p>
            <a:pPr algn="ctr">
              <a:lnSpc>
                <a:spcPct val="120000"/>
              </a:lnSpc>
              <a:spcBef>
                <a:spcPct val="35000"/>
              </a:spcBef>
              <a:spcAft>
                <a:spcPct val="40000"/>
              </a:spcAft>
            </a:pPr>
            <a:r>
              <a:rPr lang="en-US" sz="3800" b="1" dirty="0" smtClean="0">
                <a:solidFill>
                  <a:schemeClr val="tx1"/>
                </a:solidFill>
                <a:latin typeface="Comic Sans MS" pitchFamily="66" charset="0"/>
              </a:rPr>
              <a:t>COMP 918: Research Administration for Scientists</a:t>
            </a:r>
            <a:endParaRPr lang="en-US" sz="3800" b="1" i="1" dirty="0" smtClean="0">
              <a:solidFill>
                <a:schemeClr val="tx1"/>
              </a:solidFill>
              <a:latin typeface="Comic Sans MS" pitchFamily="66" charset="0"/>
            </a:endParaRPr>
          </a:p>
        </p:txBody>
      </p:sp>
      <p:sp>
        <p:nvSpPr>
          <p:cNvPr id="5128" name="Text Box 7"/>
          <p:cNvSpPr txBox="1">
            <a:spLocks noChangeArrowheads="1"/>
          </p:cNvSpPr>
          <p:nvPr/>
        </p:nvSpPr>
        <p:spPr bwMode="auto">
          <a:xfrm>
            <a:off x="0" y="6550025"/>
            <a:ext cx="6019800" cy="307975"/>
          </a:xfrm>
          <a:prstGeom prst="rect">
            <a:avLst/>
          </a:prstGeom>
          <a:noFill/>
          <a:ln w="12700">
            <a:noFill/>
            <a:miter lim="800000"/>
            <a:headEnd/>
            <a:tailEnd/>
          </a:ln>
        </p:spPr>
        <p:txBody>
          <a:bodyPr>
            <a:spAutoFit/>
          </a:bodyPr>
          <a:lstStyle/>
          <a:p>
            <a:pPr>
              <a:spcBef>
                <a:spcPct val="50000"/>
              </a:spcBef>
            </a:pPr>
            <a:r>
              <a:rPr lang="en-US" sz="1400" b="1" dirty="0">
                <a:latin typeface="Comic Sans MS" pitchFamily="66" charset="0"/>
              </a:rPr>
              <a:t>© Copyright </a:t>
            </a:r>
            <a:r>
              <a:rPr lang="en-US" sz="1400" b="1" dirty="0" smtClean="0">
                <a:latin typeface="Comic Sans MS" pitchFamily="66" charset="0"/>
              </a:rPr>
              <a:t>2013  </a:t>
            </a:r>
            <a:r>
              <a:rPr lang="en-US" sz="1400" b="1" dirty="0">
                <a:latin typeface="Comic Sans MS" pitchFamily="66" charset="0"/>
              </a:rPr>
              <a:t>Timothy L. </a:t>
            </a:r>
            <a:r>
              <a:rPr lang="en-US" sz="1400" b="1" dirty="0" err="1">
                <a:latin typeface="Comic Sans MS" pitchFamily="66" charset="0"/>
              </a:rPr>
              <a:t>Quigg</a:t>
            </a:r>
            <a:r>
              <a:rPr lang="en-US" sz="1400" b="1" dirty="0">
                <a:latin typeface="Comic Sans MS" pitchFamily="66" charset="0"/>
              </a:rPr>
              <a:t>        All Rights Reserved</a:t>
            </a:r>
          </a:p>
        </p:txBody>
      </p:sp>
    </p:spTree>
    <p:extLst>
      <p:ext uri="{BB962C8B-B14F-4D97-AF65-F5344CB8AC3E}">
        <p14:creationId xmlns:p14="http://schemas.microsoft.com/office/powerpoint/2010/main" val="19726633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76200" y="228600"/>
            <a:ext cx="8915400" cy="707886"/>
          </a:xfrm>
          <a:prstGeom prst="rect">
            <a:avLst/>
          </a:prstGeom>
          <a:solidFill>
            <a:srgbClr val="C00000"/>
          </a:solidFill>
          <a:ln w="38100">
            <a:headEnd/>
            <a:tailEnd/>
          </a:ln>
          <a:effectLst/>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defRPr/>
            </a:pPr>
            <a:r>
              <a:rPr lang="en-US" sz="4000" dirty="0">
                <a:solidFill>
                  <a:srgbClr val="FFFFFF"/>
                </a:solidFill>
                <a:latin typeface="Comic Sans MS" pitchFamily="66" charset="0"/>
              </a:rPr>
              <a:t>Quick Definitions: Details to Follow</a:t>
            </a:r>
          </a:p>
        </p:txBody>
      </p:sp>
      <p:sp>
        <p:nvSpPr>
          <p:cNvPr id="10245" name="Text Box 3"/>
          <p:cNvSpPr txBox="1">
            <a:spLocks noChangeArrowheads="1"/>
          </p:cNvSpPr>
          <p:nvPr/>
        </p:nvSpPr>
        <p:spPr bwMode="auto">
          <a:xfrm>
            <a:off x="0" y="1447800"/>
            <a:ext cx="8915400" cy="1938992"/>
          </a:xfrm>
          <a:prstGeom prst="rect">
            <a:avLst/>
          </a:prstGeom>
          <a:noFill/>
          <a:ln w="9525">
            <a:noFill/>
            <a:miter lim="800000"/>
            <a:headEnd/>
            <a:tailEnd/>
          </a:ln>
        </p:spPr>
        <p:txBody>
          <a:bodyPr>
            <a:spAutoFit/>
          </a:bodyPr>
          <a:lstStyle/>
          <a:p>
            <a:pPr lvl="1">
              <a:spcBef>
                <a:spcPct val="10000"/>
              </a:spcBef>
              <a:spcAft>
                <a:spcPct val="10000"/>
              </a:spcAft>
              <a:tabLst>
                <a:tab pos="455613" algn="l"/>
                <a:tab pos="1944688" algn="l"/>
              </a:tabLst>
            </a:pPr>
            <a:r>
              <a:rPr lang="en-US" sz="3000" b="1" u="sng" dirty="0" smtClean="0">
                <a:solidFill>
                  <a:srgbClr val="C00000"/>
                </a:solidFill>
                <a:latin typeface="Comic Sans MS" pitchFamily="66" charset="0"/>
              </a:rPr>
              <a:t>Allowable Costs</a:t>
            </a:r>
            <a:r>
              <a:rPr lang="en-US" sz="3000" b="1" dirty="0" smtClean="0">
                <a:latin typeface="Comic Sans MS" pitchFamily="66" charset="0"/>
              </a:rPr>
              <a:t>: </a:t>
            </a:r>
            <a:r>
              <a:rPr lang="en-US" sz="3000" dirty="0" smtClean="0">
                <a:latin typeface="Comic Sans MS" pitchFamily="66" charset="0"/>
              </a:rPr>
              <a:t>A cost is allowable to a particular cost objective if it is consistent with the definitions and requirements contained in A-21.</a:t>
            </a:r>
            <a:endParaRPr lang="en-US" sz="3000" u="sng" dirty="0">
              <a:latin typeface="Comic Sans MS" pitchFamily="66" charset="0"/>
            </a:endParaRPr>
          </a:p>
        </p:txBody>
      </p:sp>
      <p:sp>
        <p:nvSpPr>
          <p:cNvPr id="5" name="TextBox 4"/>
          <p:cNvSpPr txBox="1"/>
          <p:nvPr/>
        </p:nvSpPr>
        <p:spPr>
          <a:xfrm flipH="1">
            <a:off x="1447800" y="4086761"/>
            <a:ext cx="6292269" cy="1200329"/>
          </a:xfrm>
          <a:prstGeom prst="rect">
            <a:avLst/>
          </a:prstGeom>
          <a:solidFill>
            <a:schemeClr val="bg1">
              <a:lumMod val="25000"/>
            </a:schemeClr>
          </a:solidFill>
          <a:ln w="57150">
            <a:solidFill>
              <a:schemeClr val="tx1"/>
            </a:solidFill>
          </a:ln>
          <a:effectLst/>
        </p:spPr>
        <p:txBody>
          <a:bodyPr wrap="square" rtlCol="0">
            <a:spAutoFit/>
          </a:bodyPr>
          <a:lstStyle/>
          <a:p>
            <a:pPr algn="ctr"/>
            <a:r>
              <a:rPr lang="en-US" sz="3600" dirty="0" smtClean="0">
                <a:solidFill>
                  <a:srgbClr val="FFFFFF"/>
                </a:solidFill>
                <a:latin typeface="Comic Sans MS" pitchFamily="66" charset="0"/>
              </a:rPr>
              <a:t>The cost is “legal”, i.e., consistent with the rules!</a:t>
            </a:r>
            <a:endParaRPr lang="en-US" sz="3600" dirty="0">
              <a:solidFill>
                <a:srgbClr val="FFFFFF"/>
              </a:solidFill>
              <a:latin typeface="Comic Sans MS" pitchFamily="66" charset="0"/>
            </a:endParaRPr>
          </a:p>
        </p:txBody>
      </p:sp>
    </p:spTree>
    <p:extLst>
      <p:ext uri="{BB962C8B-B14F-4D97-AF65-F5344CB8AC3E}">
        <p14:creationId xmlns:p14="http://schemas.microsoft.com/office/powerpoint/2010/main" val="213869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81000" y="228600"/>
            <a:ext cx="8534400" cy="708025"/>
          </a:xfrm>
          <a:prstGeom prst="rect">
            <a:avLst/>
          </a:prstGeom>
          <a:solidFill>
            <a:srgbClr val="C00000"/>
          </a:solidFill>
          <a:ln w="38100">
            <a:headEnd/>
            <a:tailEnd/>
          </a:ln>
          <a:effectLst/>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defRPr/>
            </a:pPr>
            <a:r>
              <a:rPr lang="en-US" sz="4000" dirty="0">
                <a:solidFill>
                  <a:srgbClr val="FFFFFF"/>
                </a:solidFill>
                <a:latin typeface="Comic Sans MS" pitchFamily="66" charset="0"/>
              </a:rPr>
              <a:t>A-21 Cost Principles:  Definitions</a:t>
            </a:r>
          </a:p>
        </p:txBody>
      </p:sp>
      <p:sp>
        <p:nvSpPr>
          <p:cNvPr id="11269" name="Text Box 3"/>
          <p:cNvSpPr txBox="1">
            <a:spLocks noChangeArrowheads="1"/>
          </p:cNvSpPr>
          <p:nvPr/>
        </p:nvSpPr>
        <p:spPr bwMode="auto">
          <a:xfrm>
            <a:off x="0" y="1295400"/>
            <a:ext cx="8610600" cy="1292225"/>
          </a:xfrm>
          <a:prstGeom prst="rect">
            <a:avLst/>
          </a:prstGeom>
          <a:noFill/>
          <a:ln w="9525">
            <a:noFill/>
            <a:miter lim="800000"/>
            <a:headEnd/>
            <a:tailEnd/>
          </a:ln>
        </p:spPr>
        <p:txBody>
          <a:bodyPr wrap="square">
            <a:spAutoFit/>
          </a:bodyPr>
          <a:lstStyle/>
          <a:p>
            <a:pPr lvl="1" indent="-1588">
              <a:tabLst>
                <a:tab pos="1944688" algn="l"/>
              </a:tabLst>
            </a:pPr>
            <a:r>
              <a:rPr lang="en-US" sz="2600" b="1" u="sng" dirty="0">
                <a:solidFill>
                  <a:srgbClr val="C00000"/>
                </a:solidFill>
                <a:latin typeface="Comic Sans MS" pitchFamily="66" charset="0"/>
              </a:rPr>
              <a:t>Direct Cost</a:t>
            </a:r>
            <a:r>
              <a:rPr lang="en-US" sz="2600" b="1" dirty="0">
                <a:solidFill>
                  <a:srgbClr val="C00000"/>
                </a:solidFill>
                <a:latin typeface="Comic Sans MS" pitchFamily="66" charset="0"/>
              </a:rPr>
              <a:t> </a:t>
            </a:r>
            <a:r>
              <a:rPr lang="en-US" sz="2600" dirty="0">
                <a:latin typeface="Comic Sans MS" pitchFamily="66" charset="0"/>
              </a:rPr>
              <a:t>– Any cost which is identified specifically with a particular sponsored agreement or other institutional function.</a:t>
            </a:r>
          </a:p>
        </p:txBody>
      </p:sp>
      <p:sp>
        <p:nvSpPr>
          <p:cNvPr id="838660" name="Text Box 4"/>
          <p:cNvSpPr txBox="1">
            <a:spLocks noChangeArrowheads="1"/>
          </p:cNvSpPr>
          <p:nvPr/>
        </p:nvSpPr>
        <p:spPr bwMode="auto">
          <a:xfrm>
            <a:off x="0" y="2590800"/>
            <a:ext cx="8915400" cy="1692275"/>
          </a:xfrm>
          <a:prstGeom prst="rect">
            <a:avLst/>
          </a:prstGeom>
          <a:noFill/>
          <a:ln w="9525">
            <a:noFill/>
            <a:miter lim="800000"/>
            <a:headEnd/>
            <a:tailEnd/>
          </a:ln>
        </p:spPr>
        <p:txBody>
          <a:bodyPr>
            <a:spAutoFit/>
          </a:bodyPr>
          <a:lstStyle/>
          <a:p>
            <a:pPr lvl="1" indent="-1588">
              <a:tabLst>
                <a:tab pos="1944688" algn="l"/>
              </a:tabLst>
            </a:pPr>
            <a:r>
              <a:rPr lang="en-US" sz="2600" b="1" u="sng" dirty="0">
                <a:solidFill>
                  <a:srgbClr val="C00000"/>
                </a:solidFill>
                <a:latin typeface="Comic Sans MS" pitchFamily="66" charset="0"/>
              </a:rPr>
              <a:t>Facilities and Administrative (F&amp;A) Costs</a:t>
            </a:r>
            <a:r>
              <a:rPr lang="en-US" sz="2600" b="1" dirty="0">
                <a:solidFill>
                  <a:srgbClr val="C00000"/>
                </a:solidFill>
                <a:latin typeface="Comic Sans MS" pitchFamily="66" charset="0"/>
              </a:rPr>
              <a:t> </a:t>
            </a:r>
            <a:r>
              <a:rPr lang="en-US" sz="2600" dirty="0">
                <a:latin typeface="Comic Sans MS" pitchFamily="66" charset="0"/>
              </a:rPr>
              <a:t>– Costs incurred for common or joint objectives that cannot be readily/specifically identified with a particular sponsored project or other institutional function.</a:t>
            </a:r>
          </a:p>
        </p:txBody>
      </p:sp>
      <p:sp>
        <p:nvSpPr>
          <p:cNvPr id="838661" name="Text Box 5"/>
          <p:cNvSpPr txBox="1">
            <a:spLocks noChangeArrowheads="1"/>
          </p:cNvSpPr>
          <p:nvPr/>
        </p:nvSpPr>
        <p:spPr bwMode="auto">
          <a:xfrm>
            <a:off x="228600" y="4479429"/>
            <a:ext cx="8686800" cy="1077218"/>
          </a:xfrm>
          <a:prstGeom prst="rect">
            <a:avLst/>
          </a:prstGeom>
          <a:solidFill>
            <a:schemeClr val="bg1">
              <a:lumMod val="25000"/>
            </a:schemeClr>
          </a:solidFill>
          <a:ln w="57150">
            <a:headEnd/>
            <a:tailEnd/>
          </a:ln>
          <a:effectLst/>
        </p:spPr>
        <p:style>
          <a:lnRef idx="2">
            <a:schemeClr val="dk1"/>
          </a:lnRef>
          <a:fillRef idx="1">
            <a:schemeClr val="lt1"/>
          </a:fillRef>
          <a:effectRef idx="0">
            <a:schemeClr val="dk1"/>
          </a:effectRef>
          <a:fontRef idx="minor">
            <a:schemeClr val="dk1"/>
          </a:fontRef>
        </p:style>
        <p:txBody>
          <a:bodyPr wrap="square">
            <a:spAutoFit/>
          </a:bodyPr>
          <a:lstStyle/>
          <a:p>
            <a:pPr marL="60325" lvl="1" indent="282575" algn="ctr">
              <a:tabLst>
                <a:tab pos="1944688" algn="l"/>
              </a:tabLst>
            </a:pPr>
            <a:r>
              <a:rPr lang="en-US" sz="3200" dirty="0" smtClean="0">
                <a:solidFill>
                  <a:srgbClr val="FFFFFF"/>
                </a:solidFill>
                <a:latin typeface="Comic Sans MS" pitchFamily="66" charset="0"/>
              </a:rPr>
              <a:t>These costs are also called “indirect.”  Previously they were called  “overhead.”</a:t>
            </a:r>
            <a:endParaRPr lang="en-US" sz="3200" dirty="0">
              <a:solidFill>
                <a:srgbClr val="FFFFFF"/>
              </a:solidFill>
              <a:latin typeface="Comic Sans MS" pitchFamily="66" charset="0"/>
            </a:endParaRPr>
          </a:p>
        </p:txBody>
      </p:sp>
    </p:spTree>
    <p:extLst>
      <p:ext uri="{BB962C8B-B14F-4D97-AF65-F5344CB8AC3E}">
        <p14:creationId xmlns:p14="http://schemas.microsoft.com/office/powerpoint/2010/main" val="40805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386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838661"/>
                                        </p:tgtEl>
                                        <p:attrNameLst>
                                          <p:attrName>style.visibility</p:attrName>
                                        </p:attrNameLst>
                                      </p:cBhvr>
                                      <p:to>
                                        <p:strVal val="visible"/>
                                      </p:to>
                                    </p:set>
                                    <p:anim calcmode="lin" valueType="num">
                                      <p:cBhvr>
                                        <p:cTn id="11" dur="500" fill="hold"/>
                                        <p:tgtEl>
                                          <p:spTgt spid="838661"/>
                                        </p:tgtEl>
                                        <p:attrNameLst>
                                          <p:attrName>ppt_w</p:attrName>
                                        </p:attrNameLst>
                                      </p:cBhvr>
                                      <p:tavLst>
                                        <p:tav tm="0">
                                          <p:val>
                                            <p:fltVal val="0"/>
                                          </p:val>
                                        </p:tav>
                                        <p:tav tm="100000">
                                          <p:val>
                                            <p:strVal val="#ppt_w"/>
                                          </p:val>
                                        </p:tav>
                                      </p:tavLst>
                                    </p:anim>
                                    <p:anim calcmode="lin" valueType="num">
                                      <p:cBhvr>
                                        <p:cTn id="12" dur="500" fill="hold"/>
                                        <p:tgtEl>
                                          <p:spTgt spid="838661"/>
                                        </p:tgtEl>
                                        <p:attrNameLst>
                                          <p:attrName>ppt_h</p:attrName>
                                        </p:attrNameLst>
                                      </p:cBhvr>
                                      <p:tavLst>
                                        <p:tav tm="0">
                                          <p:val>
                                            <p:fltVal val="0"/>
                                          </p:val>
                                        </p:tav>
                                        <p:tav tm="100000">
                                          <p:val>
                                            <p:strVal val="#ppt_h"/>
                                          </p:val>
                                        </p:tav>
                                      </p:tavLst>
                                    </p:anim>
                                    <p:animEffect transition="in" filter="fade">
                                      <p:cBhvr>
                                        <p:cTn id="13" dur="500"/>
                                        <p:tgtEl>
                                          <p:spTgt spid="838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8660" grpId="0" autoUpdateAnimBg="0"/>
      <p:bldP spid="838661"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81000" y="228600"/>
            <a:ext cx="8534400" cy="708025"/>
          </a:xfrm>
          <a:prstGeom prst="rect">
            <a:avLst/>
          </a:prstGeom>
          <a:solidFill>
            <a:srgbClr val="C00000"/>
          </a:solidFill>
          <a:ln w="38100">
            <a:headEnd/>
            <a:tailEnd/>
          </a:ln>
          <a:effectLst/>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defRPr/>
            </a:pPr>
            <a:r>
              <a:rPr lang="en-US" sz="4000" dirty="0">
                <a:solidFill>
                  <a:srgbClr val="FFFFFF"/>
                </a:solidFill>
                <a:latin typeface="Comic Sans MS" pitchFamily="66" charset="0"/>
              </a:rPr>
              <a:t>A-21 Cost Principles:  Definitions</a:t>
            </a:r>
          </a:p>
        </p:txBody>
      </p:sp>
      <p:sp>
        <p:nvSpPr>
          <p:cNvPr id="11269" name="Text Box 3"/>
          <p:cNvSpPr txBox="1">
            <a:spLocks noChangeArrowheads="1"/>
          </p:cNvSpPr>
          <p:nvPr/>
        </p:nvSpPr>
        <p:spPr bwMode="auto">
          <a:xfrm>
            <a:off x="0" y="1295400"/>
            <a:ext cx="8610600" cy="1292225"/>
          </a:xfrm>
          <a:prstGeom prst="rect">
            <a:avLst/>
          </a:prstGeom>
          <a:noFill/>
          <a:ln w="9525">
            <a:noFill/>
            <a:miter lim="800000"/>
            <a:headEnd/>
            <a:tailEnd/>
          </a:ln>
        </p:spPr>
        <p:txBody>
          <a:bodyPr wrap="square">
            <a:spAutoFit/>
          </a:bodyPr>
          <a:lstStyle/>
          <a:p>
            <a:pPr lvl="1" indent="-1588">
              <a:tabLst>
                <a:tab pos="1944688" algn="l"/>
              </a:tabLst>
            </a:pPr>
            <a:r>
              <a:rPr lang="en-US" sz="2600" b="1" u="sng" dirty="0">
                <a:solidFill>
                  <a:srgbClr val="C00000"/>
                </a:solidFill>
                <a:latin typeface="Comic Sans MS" pitchFamily="66" charset="0"/>
              </a:rPr>
              <a:t>Direct Cost</a:t>
            </a:r>
            <a:r>
              <a:rPr lang="en-US" sz="2600" b="1" dirty="0">
                <a:solidFill>
                  <a:srgbClr val="C00000"/>
                </a:solidFill>
                <a:latin typeface="Comic Sans MS" pitchFamily="66" charset="0"/>
              </a:rPr>
              <a:t> </a:t>
            </a:r>
            <a:r>
              <a:rPr lang="en-US" sz="2600" dirty="0">
                <a:latin typeface="Comic Sans MS" pitchFamily="66" charset="0"/>
              </a:rPr>
              <a:t>– Any cost which is identified specifically with a particular sponsored agreement or other institutional function.</a:t>
            </a:r>
          </a:p>
        </p:txBody>
      </p:sp>
      <p:sp>
        <p:nvSpPr>
          <p:cNvPr id="838660" name="Text Box 4"/>
          <p:cNvSpPr txBox="1">
            <a:spLocks noChangeArrowheads="1"/>
          </p:cNvSpPr>
          <p:nvPr/>
        </p:nvSpPr>
        <p:spPr bwMode="auto">
          <a:xfrm>
            <a:off x="0" y="2590800"/>
            <a:ext cx="8915400" cy="1692275"/>
          </a:xfrm>
          <a:prstGeom prst="rect">
            <a:avLst/>
          </a:prstGeom>
          <a:noFill/>
          <a:ln w="9525">
            <a:noFill/>
            <a:miter lim="800000"/>
            <a:headEnd/>
            <a:tailEnd/>
          </a:ln>
        </p:spPr>
        <p:txBody>
          <a:bodyPr>
            <a:spAutoFit/>
          </a:bodyPr>
          <a:lstStyle/>
          <a:p>
            <a:pPr lvl="1" indent="-1588">
              <a:tabLst>
                <a:tab pos="1944688" algn="l"/>
              </a:tabLst>
            </a:pPr>
            <a:r>
              <a:rPr lang="en-US" sz="2600" b="1" u="sng" dirty="0">
                <a:solidFill>
                  <a:srgbClr val="C00000"/>
                </a:solidFill>
                <a:latin typeface="Comic Sans MS" pitchFamily="66" charset="0"/>
              </a:rPr>
              <a:t>Facilities and Administrative (F&amp;A) Costs</a:t>
            </a:r>
            <a:r>
              <a:rPr lang="en-US" sz="2600" b="1" dirty="0">
                <a:solidFill>
                  <a:srgbClr val="C00000"/>
                </a:solidFill>
                <a:latin typeface="Comic Sans MS" pitchFamily="66" charset="0"/>
              </a:rPr>
              <a:t> </a:t>
            </a:r>
            <a:r>
              <a:rPr lang="en-US" sz="2600" dirty="0">
                <a:latin typeface="Comic Sans MS" pitchFamily="66" charset="0"/>
              </a:rPr>
              <a:t>– Costs incurred for common or joint objectives that cannot be readily/specifically identified with a particular sponsored project or other institutional function.</a:t>
            </a:r>
          </a:p>
        </p:txBody>
      </p:sp>
      <p:sp>
        <p:nvSpPr>
          <p:cNvPr id="838661" name="Text Box 5"/>
          <p:cNvSpPr txBox="1">
            <a:spLocks noChangeArrowheads="1"/>
          </p:cNvSpPr>
          <p:nvPr/>
        </p:nvSpPr>
        <p:spPr bwMode="auto">
          <a:xfrm>
            <a:off x="228600" y="4479429"/>
            <a:ext cx="8686800" cy="2246769"/>
          </a:xfrm>
          <a:prstGeom prst="rect">
            <a:avLst/>
          </a:prstGeom>
          <a:solidFill>
            <a:schemeClr val="bg1">
              <a:lumMod val="25000"/>
            </a:schemeClr>
          </a:solidFill>
          <a:ln w="57150">
            <a:headEnd/>
            <a:tailEnd/>
          </a:ln>
          <a:effectLst/>
        </p:spPr>
        <p:style>
          <a:lnRef idx="2">
            <a:schemeClr val="dk1"/>
          </a:lnRef>
          <a:fillRef idx="1">
            <a:schemeClr val="lt1"/>
          </a:fillRef>
          <a:effectRef idx="0">
            <a:schemeClr val="dk1"/>
          </a:effectRef>
          <a:fontRef idx="minor">
            <a:schemeClr val="dk1"/>
          </a:fontRef>
        </p:style>
        <p:txBody>
          <a:bodyPr wrap="square">
            <a:spAutoFit/>
          </a:bodyPr>
          <a:lstStyle/>
          <a:p>
            <a:pPr marL="60325" lvl="1" indent="282575" algn="ctr">
              <a:tabLst>
                <a:tab pos="1944688" algn="l"/>
              </a:tabLst>
            </a:pPr>
            <a:r>
              <a:rPr lang="en-US" sz="2800" dirty="0" smtClean="0">
                <a:solidFill>
                  <a:srgbClr val="FFFFFF"/>
                </a:solidFill>
                <a:latin typeface="Comic Sans MS" pitchFamily="66" charset="0"/>
              </a:rPr>
              <a:t>It may be possible to track some costs, e.g., SRO staff could conceivably “log” the time spent on each award by completing detailed time sheets, but the cost/effort to do so would be prohibitive!  And the accuracy would be questionable.  </a:t>
            </a:r>
            <a:endParaRPr lang="en-US" sz="2800" dirty="0">
              <a:solidFill>
                <a:srgbClr val="FFFFFF"/>
              </a:solidFill>
              <a:latin typeface="Comic Sans MS" pitchFamily="66" charset="0"/>
            </a:endParaRPr>
          </a:p>
        </p:txBody>
      </p:sp>
    </p:spTree>
    <p:extLst>
      <p:ext uri="{BB962C8B-B14F-4D97-AF65-F5344CB8AC3E}">
        <p14:creationId xmlns:p14="http://schemas.microsoft.com/office/powerpoint/2010/main" val="354992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38661"/>
                                        </p:tgtEl>
                                        <p:attrNameLst>
                                          <p:attrName>style.visibility</p:attrName>
                                        </p:attrNameLst>
                                      </p:cBhvr>
                                      <p:to>
                                        <p:strVal val="visible"/>
                                      </p:to>
                                    </p:set>
                                    <p:anim calcmode="lin" valueType="num">
                                      <p:cBhvr>
                                        <p:cTn id="7" dur="500" fill="hold"/>
                                        <p:tgtEl>
                                          <p:spTgt spid="838661"/>
                                        </p:tgtEl>
                                        <p:attrNameLst>
                                          <p:attrName>ppt_w</p:attrName>
                                        </p:attrNameLst>
                                      </p:cBhvr>
                                      <p:tavLst>
                                        <p:tav tm="0">
                                          <p:val>
                                            <p:fltVal val="0"/>
                                          </p:val>
                                        </p:tav>
                                        <p:tav tm="100000">
                                          <p:val>
                                            <p:strVal val="#ppt_w"/>
                                          </p:val>
                                        </p:tav>
                                      </p:tavLst>
                                    </p:anim>
                                    <p:anim calcmode="lin" valueType="num">
                                      <p:cBhvr>
                                        <p:cTn id="8" dur="500" fill="hold"/>
                                        <p:tgtEl>
                                          <p:spTgt spid="838661"/>
                                        </p:tgtEl>
                                        <p:attrNameLst>
                                          <p:attrName>ppt_h</p:attrName>
                                        </p:attrNameLst>
                                      </p:cBhvr>
                                      <p:tavLst>
                                        <p:tav tm="0">
                                          <p:val>
                                            <p:fltVal val="0"/>
                                          </p:val>
                                        </p:tav>
                                        <p:tav tm="100000">
                                          <p:val>
                                            <p:strVal val="#ppt_h"/>
                                          </p:val>
                                        </p:tav>
                                      </p:tavLst>
                                    </p:anim>
                                    <p:animEffect transition="in" filter="fade">
                                      <p:cBhvr>
                                        <p:cTn id="9" dur="500"/>
                                        <p:tgtEl>
                                          <p:spTgt spid="838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866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81000" y="228600"/>
            <a:ext cx="8534400" cy="708025"/>
          </a:xfrm>
          <a:prstGeom prst="rect">
            <a:avLst/>
          </a:prstGeom>
          <a:solidFill>
            <a:srgbClr val="C00000"/>
          </a:solidFill>
          <a:ln w="38100">
            <a:headEnd/>
            <a:tailEnd/>
          </a:ln>
          <a:effectLst/>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defRPr/>
            </a:pPr>
            <a:r>
              <a:rPr lang="en-US" sz="4000" dirty="0">
                <a:solidFill>
                  <a:srgbClr val="FFFFFF"/>
                </a:solidFill>
                <a:latin typeface="Comic Sans MS" pitchFamily="66" charset="0"/>
              </a:rPr>
              <a:t>A-21 Cost Principles:  Definitions</a:t>
            </a:r>
          </a:p>
        </p:txBody>
      </p:sp>
      <p:sp>
        <p:nvSpPr>
          <p:cNvPr id="11269" name="Text Box 3"/>
          <p:cNvSpPr txBox="1">
            <a:spLocks noChangeArrowheads="1"/>
          </p:cNvSpPr>
          <p:nvPr/>
        </p:nvSpPr>
        <p:spPr bwMode="auto">
          <a:xfrm>
            <a:off x="0" y="1295400"/>
            <a:ext cx="8610600" cy="1292225"/>
          </a:xfrm>
          <a:prstGeom prst="rect">
            <a:avLst/>
          </a:prstGeom>
          <a:noFill/>
          <a:ln w="9525">
            <a:noFill/>
            <a:miter lim="800000"/>
            <a:headEnd/>
            <a:tailEnd/>
          </a:ln>
        </p:spPr>
        <p:txBody>
          <a:bodyPr wrap="square">
            <a:spAutoFit/>
          </a:bodyPr>
          <a:lstStyle/>
          <a:p>
            <a:pPr lvl="1" indent="-1588">
              <a:tabLst>
                <a:tab pos="1944688" algn="l"/>
              </a:tabLst>
            </a:pPr>
            <a:r>
              <a:rPr lang="en-US" sz="2600" b="1" u="sng" dirty="0">
                <a:solidFill>
                  <a:srgbClr val="C00000"/>
                </a:solidFill>
                <a:latin typeface="Comic Sans MS" pitchFamily="66" charset="0"/>
              </a:rPr>
              <a:t>Direct Cost</a:t>
            </a:r>
            <a:r>
              <a:rPr lang="en-US" sz="2600" b="1" dirty="0">
                <a:solidFill>
                  <a:srgbClr val="C00000"/>
                </a:solidFill>
                <a:latin typeface="Comic Sans MS" pitchFamily="66" charset="0"/>
              </a:rPr>
              <a:t> </a:t>
            </a:r>
            <a:r>
              <a:rPr lang="en-US" sz="2600" dirty="0">
                <a:latin typeface="Comic Sans MS" pitchFamily="66" charset="0"/>
              </a:rPr>
              <a:t>– Any cost which is identified specifically with a particular sponsored agreement or other institutional function.</a:t>
            </a:r>
          </a:p>
        </p:txBody>
      </p:sp>
      <p:sp>
        <p:nvSpPr>
          <p:cNvPr id="838660" name="Text Box 4"/>
          <p:cNvSpPr txBox="1">
            <a:spLocks noChangeArrowheads="1"/>
          </p:cNvSpPr>
          <p:nvPr/>
        </p:nvSpPr>
        <p:spPr bwMode="auto">
          <a:xfrm>
            <a:off x="0" y="2590800"/>
            <a:ext cx="8915400" cy="1692275"/>
          </a:xfrm>
          <a:prstGeom prst="rect">
            <a:avLst/>
          </a:prstGeom>
          <a:noFill/>
          <a:ln w="9525">
            <a:noFill/>
            <a:miter lim="800000"/>
            <a:headEnd/>
            <a:tailEnd/>
          </a:ln>
        </p:spPr>
        <p:txBody>
          <a:bodyPr>
            <a:spAutoFit/>
          </a:bodyPr>
          <a:lstStyle/>
          <a:p>
            <a:pPr lvl="1" indent="-1588">
              <a:tabLst>
                <a:tab pos="1944688" algn="l"/>
              </a:tabLst>
            </a:pPr>
            <a:r>
              <a:rPr lang="en-US" sz="2600" b="1" u="sng" dirty="0">
                <a:solidFill>
                  <a:srgbClr val="C00000"/>
                </a:solidFill>
                <a:latin typeface="Comic Sans MS" pitchFamily="66" charset="0"/>
              </a:rPr>
              <a:t>Facilities and Administrative (F&amp;A) Costs</a:t>
            </a:r>
            <a:r>
              <a:rPr lang="en-US" sz="2600" b="1" dirty="0">
                <a:solidFill>
                  <a:srgbClr val="C00000"/>
                </a:solidFill>
                <a:latin typeface="Comic Sans MS" pitchFamily="66" charset="0"/>
              </a:rPr>
              <a:t> </a:t>
            </a:r>
            <a:r>
              <a:rPr lang="en-US" sz="2600" dirty="0">
                <a:latin typeface="Comic Sans MS" pitchFamily="66" charset="0"/>
              </a:rPr>
              <a:t>– Costs incurred for common or joint objectives that cannot be readily/specifically identified with a particular sponsored project or other institutional function.</a:t>
            </a:r>
          </a:p>
        </p:txBody>
      </p:sp>
      <p:sp>
        <p:nvSpPr>
          <p:cNvPr id="838661" name="Text Box 5"/>
          <p:cNvSpPr txBox="1">
            <a:spLocks noChangeArrowheads="1"/>
          </p:cNvSpPr>
          <p:nvPr/>
        </p:nvSpPr>
        <p:spPr bwMode="auto">
          <a:xfrm>
            <a:off x="0" y="4343400"/>
            <a:ext cx="8915400" cy="1692275"/>
          </a:xfrm>
          <a:prstGeom prst="rect">
            <a:avLst/>
          </a:prstGeom>
          <a:noFill/>
          <a:ln w="9525">
            <a:noFill/>
            <a:miter lim="800000"/>
            <a:headEnd/>
            <a:tailEnd/>
          </a:ln>
        </p:spPr>
        <p:txBody>
          <a:bodyPr>
            <a:spAutoFit/>
          </a:bodyPr>
          <a:lstStyle/>
          <a:p>
            <a:pPr lvl="1" indent="-1588">
              <a:tabLst>
                <a:tab pos="1944688" algn="l"/>
              </a:tabLst>
            </a:pPr>
            <a:r>
              <a:rPr lang="en-US" sz="2600" b="1" u="sng" dirty="0">
                <a:solidFill>
                  <a:srgbClr val="C00000"/>
                </a:solidFill>
                <a:latin typeface="Comic Sans MS" pitchFamily="66" charset="0"/>
              </a:rPr>
              <a:t>Composition of Total Costs</a:t>
            </a:r>
            <a:r>
              <a:rPr lang="en-US" sz="2600" b="1" dirty="0">
                <a:solidFill>
                  <a:srgbClr val="1C9903"/>
                </a:solidFill>
                <a:latin typeface="Comic Sans MS" pitchFamily="66" charset="0"/>
              </a:rPr>
              <a:t> </a:t>
            </a:r>
            <a:r>
              <a:rPr lang="en-US" sz="2600" dirty="0">
                <a:latin typeface="Comic Sans MS" pitchFamily="66" charset="0"/>
              </a:rPr>
              <a:t>– The total cost of a sponsored agreement consists of the </a:t>
            </a:r>
            <a:r>
              <a:rPr lang="en-US" sz="2600" b="1" u="sng" dirty="0">
                <a:latin typeface="Comic Sans MS" pitchFamily="66" charset="0"/>
              </a:rPr>
              <a:t>allowable</a:t>
            </a:r>
            <a:r>
              <a:rPr lang="en-US" sz="2600" dirty="0">
                <a:latin typeface="Comic Sans MS" pitchFamily="66" charset="0"/>
              </a:rPr>
              <a:t> direct costs incident to its performance, plus the allocable portion of the </a:t>
            </a:r>
            <a:r>
              <a:rPr lang="en-US" sz="2600" b="1" u="sng" dirty="0">
                <a:latin typeface="Comic Sans MS" pitchFamily="66" charset="0"/>
              </a:rPr>
              <a:t>allowable</a:t>
            </a:r>
            <a:r>
              <a:rPr lang="en-US" sz="2600" dirty="0">
                <a:latin typeface="Comic Sans MS" pitchFamily="66" charset="0"/>
              </a:rPr>
              <a:t> F&amp;A costs of the institution.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Text Box 2"/>
          <p:cNvSpPr txBox="1">
            <a:spLocks noChangeArrowheads="1"/>
          </p:cNvSpPr>
          <p:nvPr/>
        </p:nvSpPr>
        <p:spPr bwMode="auto">
          <a:xfrm>
            <a:off x="0" y="0"/>
            <a:ext cx="8534400" cy="823913"/>
          </a:xfrm>
          <a:prstGeom prst="rect">
            <a:avLst/>
          </a:prstGeom>
          <a:noFill/>
          <a:ln w="9525">
            <a:noFill/>
            <a:miter lim="800000"/>
            <a:headEnd/>
            <a:tailEnd/>
          </a:ln>
        </p:spPr>
        <p:txBody>
          <a:bodyPr>
            <a:spAutoFit/>
          </a:bodyPr>
          <a:lstStyle/>
          <a:p>
            <a:pPr algn="ctr"/>
            <a:r>
              <a:rPr lang="en-US" sz="4800" dirty="0">
                <a:solidFill>
                  <a:schemeClr val="bg1">
                    <a:lumMod val="25000"/>
                  </a:schemeClr>
                </a:solidFill>
                <a:latin typeface="Comic Sans MS" pitchFamily="66" charset="0"/>
              </a:rPr>
              <a:t>Sample Budget</a:t>
            </a:r>
          </a:p>
        </p:txBody>
      </p:sp>
      <p:graphicFrame>
        <p:nvGraphicFramePr>
          <p:cNvPr id="2050" name="Object 3"/>
          <p:cNvGraphicFramePr>
            <a:graphicFrameLocks noChangeAspect="1"/>
          </p:cNvGraphicFramePr>
          <p:nvPr>
            <p:extLst>
              <p:ext uri="{D42A27DB-BD31-4B8C-83A1-F6EECF244321}">
                <p14:modId xmlns:p14="http://schemas.microsoft.com/office/powerpoint/2010/main" val="1375483469"/>
              </p:ext>
            </p:extLst>
          </p:nvPr>
        </p:nvGraphicFramePr>
        <p:xfrm>
          <a:off x="0" y="990600"/>
          <a:ext cx="9202738" cy="4143375"/>
        </p:xfrm>
        <a:graphic>
          <a:graphicData uri="http://schemas.openxmlformats.org/presentationml/2006/ole">
            <mc:AlternateContent xmlns:mc="http://schemas.openxmlformats.org/markup-compatibility/2006">
              <mc:Choice xmlns:v="urn:schemas-microsoft-com:vml" Requires="v">
                <p:oleObj spid="_x0000_s2121" name="Worksheet" r:id="rId4" imgW="3733908" imgH="1661268" progId="Excel.Sheet.8">
                  <p:embed/>
                </p:oleObj>
              </mc:Choice>
              <mc:Fallback>
                <p:oleObj name="Worksheet" r:id="rId4" imgW="3733908" imgH="1661268" progId="Excel.Sheet.8">
                  <p:embed/>
                  <p:pic>
                    <p:nvPicPr>
                      <p:cNvPr id="0" name="Object 3"/>
                      <p:cNvPicPr>
                        <a:picLocks noChangeAspect="1" noChangeArrowheads="1"/>
                      </p:cNvPicPr>
                      <p:nvPr/>
                    </p:nvPicPr>
                    <p:blipFill>
                      <a:blip r:embed="rId5"/>
                      <a:srcRect/>
                      <a:stretch>
                        <a:fillRect/>
                      </a:stretch>
                    </p:blipFill>
                    <p:spPr bwMode="auto">
                      <a:xfrm>
                        <a:off x="0" y="990600"/>
                        <a:ext cx="9202738" cy="4143375"/>
                      </a:xfrm>
                      <a:prstGeom prst="rect">
                        <a:avLst/>
                      </a:prstGeom>
                      <a:noFill/>
                      <a:ln>
                        <a:noFill/>
                      </a:ln>
                      <a:effectLst/>
                      <a:extLst/>
                    </p:spPr>
                  </p:pic>
                </p:oleObj>
              </mc:Fallback>
            </mc:AlternateContent>
          </a:graphicData>
        </a:graphic>
      </p:graphicFrame>
      <p:sp>
        <p:nvSpPr>
          <p:cNvPr id="2052" name="Text Box 4"/>
          <p:cNvSpPr txBox="1">
            <a:spLocks noChangeArrowheads="1"/>
          </p:cNvSpPr>
          <p:nvPr/>
        </p:nvSpPr>
        <p:spPr bwMode="auto">
          <a:xfrm>
            <a:off x="914400" y="5562600"/>
            <a:ext cx="7391400" cy="707886"/>
          </a:xfrm>
          <a:prstGeom prst="rect">
            <a:avLst/>
          </a:prstGeom>
          <a:solidFill>
            <a:schemeClr val="tx1"/>
          </a:solidFill>
          <a:ln w="9525">
            <a:noFill/>
            <a:miter lim="800000"/>
            <a:headEnd/>
            <a:tailEnd/>
          </a:ln>
        </p:spPr>
        <p:txBody>
          <a:bodyPr wrap="square">
            <a:spAutoFit/>
          </a:bodyPr>
          <a:lstStyle/>
          <a:p>
            <a:pPr algn="ctr">
              <a:spcBef>
                <a:spcPct val="50000"/>
              </a:spcBef>
            </a:pPr>
            <a:r>
              <a:rPr lang="en-US" sz="2000" b="1" dirty="0" smtClean="0">
                <a:solidFill>
                  <a:srgbClr val="FFFF00"/>
                </a:solidFill>
                <a:latin typeface="Comic Sans MS" pitchFamily="66" charset="0"/>
              </a:rPr>
              <a:t>Modified </a:t>
            </a:r>
            <a:r>
              <a:rPr lang="en-US" sz="2000" b="1" dirty="0">
                <a:solidFill>
                  <a:srgbClr val="FFFF00"/>
                </a:solidFill>
                <a:latin typeface="Comic Sans MS" pitchFamily="66" charset="0"/>
              </a:rPr>
              <a:t>Total Direct Costs (</a:t>
            </a:r>
            <a:r>
              <a:rPr lang="en-US" sz="2000" b="1" dirty="0" smtClean="0">
                <a:solidFill>
                  <a:srgbClr val="FFFF00"/>
                </a:solidFill>
                <a:latin typeface="Comic Sans MS" pitchFamily="66" charset="0"/>
              </a:rPr>
              <a:t>MTDC) = TDC - Equipment-Tuition </a:t>
            </a:r>
            <a:r>
              <a:rPr lang="en-US" sz="2000" b="1" dirty="0">
                <a:solidFill>
                  <a:srgbClr val="FFFF00"/>
                </a:solidFill>
                <a:latin typeface="Comic Sans MS" pitchFamily="66" charset="0"/>
              </a:rPr>
              <a:t>– Patient Care Costs - </a:t>
            </a:r>
            <a:r>
              <a:rPr lang="en-US" sz="2000" b="1" dirty="0" err="1">
                <a:solidFill>
                  <a:srgbClr val="FFFF00"/>
                </a:solidFill>
                <a:latin typeface="Comic Sans MS" pitchFamily="66" charset="0"/>
              </a:rPr>
              <a:t>SubK</a:t>
            </a:r>
            <a:r>
              <a:rPr lang="en-US" sz="2000" b="1" dirty="0">
                <a:solidFill>
                  <a:srgbClr val="FFFF00"/>
                </a:solidFill>
                <a:latin typeface="Comic Sans MS" pitchFamily="66" charset="0"/>
              </a:rPr>
              <a:t> costs &gt; $</a:t>
            </a:r>
            <a:r>
              <a:rPr lang="en-US" sz="2000" b="1" dirty="0" smtClean="0">
                <a:solidFill>
                  <a:srgbClr val="FFFF00"/>
                </a:solidFill>
                <a:latin typeface="Comic Sans MS" pitchFamily="66" charset="0"/>
              </a:rPr>
              <a:t>25,000</a:t>
            </a:r>
            <a:endParaRPr lang="en-US" sz="2000" b="1" dirty="0">
              <a:solidFill>
                <a:srgbClr val="FFFF00"/>
              </a:solidFill>
              <a:latin typeface="Comic Sans MS" pitchFamily="66"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81000" y="228600"/>
            <a:ext cx="8534400" cy="1323439"/>
          </a:xfrm>
          <a:prstGeom prst="rect">
            <a:avLst/>
          </a:prstGeom>
          <a:solidFill>
            <a:srgbClr val="C00000"/>
          </a:solidFill>
          <a:ln w="38100">
            <a:headEnd/>
            <a:tailEnd/>
          </a:ln>
          <a:effectLst/>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defRPr/>
            </a:pPr>
            <a:r>
              <a:rPr lang="en-US" sz="4000" dirty="0">
                <a:solidFill>
                  <a:srgbClr val="FFFFFF"/>
                </a:solidFill>
                <a:latin typeface="Comic Sans MS" pitchFamily="66" charset="0"/>
              </a:rPr>
              <a:t>Other </a:t>
            </a:r>
            <a:r>
              <a:rPr lang="en-US" sz="4000" dirty="0" smtClean="0">
                <a:solidFill>
                  <a:srgbClr val="FFFFFF"/>
                </a:solidFill>
                <a:latin typeface="Comic Sans MS" pitchFamily="66" charset="0"/>
              </a:rPr>
              <a:t>Relevant Federal </a:t>
            </a:r>
            <a:r>
              <a:rPr lang="en-US" sz="4000" dirty="0">
                <a:solidFill>
                  <a:srgbClr val="FFFFFF"/>
                </a:solidFill>
                <a:latin typeface="Comic Sans MS" pitchFamily="66" charset="0"/>
              </a:rPr>
              <a:t>Regulations</a:t>
            </a:r>
          </a:p>
        </p:txBody>
      </p:sp>
      <p:sp>
        <p:nvSpPr>
          <p:cNvPr id="8197" name="Text Box 3"/>
          <p:cNvSpPr txBox="1">
            <a:spLocks noChangeArrowheads="1"/>
          </p:cNvSpPr>
          <p:nvPr/>
        </p:nvSpPr>
        <p:spPr bwMode="auto">
          <a:xfrm>
            <a:off x="0" y="1752600"/>
            <a:ext cx="8915400" cy="1077218"/>
          </a:xfrm>
          <a:prstGeom prst="rect">
            <a:avLst/>
          </a:prstGeom>
          <a:noFill/>
          <a:ln w="9525">
            <a:noFill/>
            <a:miter lim="800000"/>
            <a:headEnd/>
            <a:tailEnd/>
          </a:ln>
        </p:spPr>
        <p:txBody>
          <a:bodyPr>
            <a:spAutoFit/>
          </a:bodyPr>
          <a:lstStyle/>
          <a:p>
            <a:pPr lvl="1">
              <a:spcBef>
                <a:spcPct val="10000"/>
              </a:spcBef>
              <a:spcAft>
                <a:spcPct val="10000"/>
              </a:spcAft>
              <a:buFontTx/>
              <a:buChar char="•"/>
              <a:tabLst>
                <a:tab pos="455613" algn="l"/>
                <a:tab pos="863600" algn="l"/>
                <a:tab pos="1944688" algn="l"/>
              </a:tabLst>
            </a:pPr>
            <a:r>
              <a:rPr lang="en-US" sz="2800" dirty="0">
                <a:latin typeface="Comic Sans MS" pitchFamily="66" charset="0"/>
              </a:rPr>
              <a:t> </a:t>
            </a:r>
            <a:r>
              <a:rPr lang="en-US" sz="2800" dirty="0" smtClean="0">
                <a:latin typeface="Comic Sans MS" pitchFamily="66" charset="0"/>
              </a:rPr>
              <a:t>	</a:t>
            </a:r>
            <a:r>
              <a:rPr lang="en-US" sz="3200" dirty="0" smtClean="0">
                <a:latin typeface="Comic Sans MS" pitchFamily="66" charset="0"/>
              </a:rPr>
              <a:t>Individual sponsor regulations – check 	policy manuals and websites.</a:t>
            </a:r>
            <a:endParaRPr lang="en-US" sz="3200" u="sng" dirty="0">
              <a:latin typeface="Comic Sans MS" pitchFamily="66" charset="0"/>
            </a:endParaRPr>
          </a:p>
        </p:txBody>
      </p:sp>
      <p:sp>
        <p:nvSpPr>
          <p:cNvPr id="8198" name="Text Box 4"/>
          <p:cNvSpPr txBox="1">
            <a:spLocks noChangeArrowheads="1"/>
          </p:cNvSpPr>
          <p:nvPr/>
        </p:nvSpPr>
        <p:spPr bwMode="auto">
          <a:xfrm>
            <a:off x="0" y="2971800"/>
            <a:ext cx="8915400" cy="584775"/>
          </a:xfrm>
          <a:prstGeom prst="rect">
            <a:avLst/>
          </a:prstGeom>
          <a:noFill/>
          <a:ln w="9525">
            <a:noFill/>
            <a:miter lim="800000"/>
            <a:headEnd/>
            <a:tailEnd/>
          </a:ln>
        </p:spPr>
        <p:txBody>
          <a:bodyPr>
            <a:spAutoFit/>
          </a:bodyPr>
          <a:lstStyle/>
          <a:p>
            <a:pPr lvl="1">
              <a:spcBef>
                <a:spcPct val="10000"/>
              </a:spcBef>
              <a:spcAft>
                <a:spcPct val="10000"/>
              </a:spcAft>
              <a:buFontTx/>
              <a:buChar char="•"/>
              <a:tabLst>
                <a:tab pos="800100" algn="l"/>
                <a:tab pos="1944688" algn="l"/>
              </a:tabLst>
            </a:pPr>
            <a:r>
              <a:rPr lang="en-US" sz="2800" dirty="0">
                <a:latin typeface="Comic Sans MS" pitchFamily="66" charset="0"/>
              </a:rPr>
              <a:t>  </a:t>
            </a:r>
            <a:r>
              <a:rPr lang="en-US" sz="3200" dirty="0" smtClean="0">
                <a:latin typeface="Comic Sans MS" pitchFamily="66" charset="0"/>
              </a:rPr>
              <a:t>Federal Acquisition Regulation – FAR</a:t>
            </a:r>
            <a:r>
              <a:rPr lang="en-US" sz="3200" dirty="0">
                <a:latin typeface="Comic Sans MS" pitchFamily="66" charset="0"/>
              </a:rPr>
              <a:t>.</a:t>
            </a:r>
            <a:endParaRPr lang="en-US" sz="3200" dirty="0" smtClean="0">
              <a:latin typeface="Comic Sans MS" pitchFamily="66" charset="0"/>
            </a:endParaRPr>
          </a:p>
        </p:txBody>
      </p:sp>
      <p:sp>
        <p:nvSpPr>
          <p:cNvPr id="8199" name="Text Box 5"/>
          <p:cNvSpPr txBox="1">
            <a:spLocks noChangeArrowheads="1"/>
          </p:cNvSpPr>
          <p:nvPr/>
        </p:nvSpPr>
        <p:spPr bwMode="auto">
          <a:xfrm>
            <a:off x="0" y="5270500"/>
            <a:ext cx="9144000" cy="1015663"/>
          </a:xfrm>
          <a:prstGeom prst="rect">
            <a:avLst/>
          </a:prstGeom>
          <a:noFill/>
          <a:ln w="9525">
            <a:noFill/>
            <a:miter lim="800000"/>
            <a:headEnd/>
            <a:tailEnd/>
          </a:ln>
        </p:spPr>
        <p:txBody>
          <a:bodyPr wrap="square">
            <a:spAutoFit/>
          </a:bodyPr>
          <a:lstStyle/>
          <a:p>
            <a:pPr marL="0" lvl="1" algn="ctr">
              <a:buClr>
                <a:schemeClr val="accent6">
                  <a:lumMod val="50000"/>
                </a:schemeClr>
              </a:buClr>
              <a:defRPr/>
            </a:pPr>
            <a:r>
              <a:rPr lang="en-US" sz="3000" dirty="0" smtClean="0">
                <a:solidFill>
                  <a:srgbClr val="C00000"/>
                </a:solidFill>
                <a:latin typeface="Comic Sans MS" pitchFamily="66" charset="0"/>
              </a:rPr>
              <a:t>The FAR and various </a:t>
            </a:r>
            <a:r>
              <a:rPr lang="en-US" sz="3000" dirty="0">
                <a:solidFill>
                  <a:srgbClr val="C00000"/>
                </a:solidFill>
                <a:latin typeface="Comic Sans MS" pitchFamily="66" charset="0"/>
              </a:rPr>
              <a:t>agency-specific regulations will </a:t>
            </a:r>
            <a:r>
              <a:rPr lang="en-US" sz="3000" dirty="0" smtClean="0">
                <a:solidFill>
                  <a:srgbClr val="C00000"/>
                </a:solidFill>
                <a:latin typeface="Comic Sans MS" pitchFamily="66" charset="0"/>
              </a:rPr>
              <a:t>be addressed in other lectures! </a:t>
            </a:r>
            <a:endParaRPr lang="en-US" sz="3000" dirty="0">
              <a:solidFill>
                <a:srgbClr val="C00000"/>
              </a:solidFill>
              <a:latin typeface="Comic Sans MS" pitchFamily="66" charset="0"/>
            </a:endParaRPr>
          </a:p>
        </p:txBody>
      </p:sp>
      <p:sp>
        <p:nvSpPr>
          <p:cNvPr id="2" name="Oval 1"/>
          <p:cNvSpPr/>
          <p:nvPr/>
        </p:nvSpPr>
        <p:spPr bwMode="auto">
          <a:xfrm>
            <a:off x="152400" y="3644070"/>
            <a:ext cx="8763000" cy="1537530"/>
          </a:xfrm>
          <a:prstGeom prst="ellipse">
            <a:avLst/>
          </a:prstGeom>
          <a:solidFill>
            <a:schemeClr val="bg1">
              <a:lumMod val="2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lvl="1" algn="ctr"/>
            <a:r>
              <a:rPr lang="en-US" sz="3000" dirty="0">
                <a:solidFill>
                  <a:srgbClr val="FFFFFF"/>
                </a:solidFill>
                <a:latin typeface="Comic Sans MS" pitchFamily="66" charset="0"/>
              </a:rPr>
              <a:t>Today we’re discussing A-21 and the “Cost Accounting </a:t>
            </a:r>
            <a:r>
              <a:rPr lang="en-US" sz="3000" dirty="0" smtClean="0">
                <a:solidFill>
                  <a:srgbClr val="FFFFFF"/>
                </a:solidFill>
                <a:latin typeface="Comic Sans MS" pitchFamily="66" charset="0"/>
              </a:rPr>
              <a:t>Standards.” </a:t>
            </a:r>
            <a:endParaRPr lang="en-US" sz="3000" dirty="0">
              <a:solidFill>
                <a:srgbClr val="FFFFFF"/>
              </a:solidFill>
              <a:latin typeface="Comic Sans MS" pitchFamily="66"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Tree>
    <p:extLst>
      <p:ext uri="{BB962C8B-B14F-4D97-AF65-F5344CB8AC3E}">
        <p14:creationId xmlns:p14="http://schemas.microsoft.com/office/powerpoint/2010/main" val="389576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19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0" y="1295400"/>
            <a:ext cx="8915400" cy="5201424"/>
          </a:xfrm>
          <a:prstGeom prst="rect">
            <a:avLst/>
          </a:prstGeom>
          <a:noFill/>
          <a:ln w="9525">
            <a:noFill/>
            <a:miter lim="800000"/>
            <a:headEnd/>
            <a:tailEnd/>
          </a:ln>
        </p:spPr>
        <p:txBody>
          <a:bodyPr>
            <a:spAutoFit/>
          </a:bodyPr>
          <a:lstStyle/>
          <a:p>
            <a:pPr lvl="1" indent="-1588">
              <a:tabLst>
                <a:tab pos="1944688" algn="l"/>
              </a:tabLst>
              <a:defRPr/>
            </a:pPr>
            <a:r>
              <a:rPr lang="en-US" sz="3200" dirty="0">
                <a:latin typeface="Comic Sans MS" pitchFamily="66" charset="0"/>
              </a:rPr>
              <a:t>To comply with A-21, university accounting systems must:</a:t>
            </a:r>
          </a:p>
          <a:p>
            <a:pPr lvl="1" indent="-1588">
              <a:tabLst>
                <a:tab pos="1944688" algn="l"/>
              </a:tabLst>
              <a:defRPr/>
            </a:pPr>
            <a:endParaRPr lang="en-US" sz="1600" dirty="0">
              <a:latin typeface="Comic Sans MS" pitchFamily="66" charset="0"/>
            </a:endParaRPr>
          </a:p>
          <a:p>
            <a:pPr marL="912812" lvl="1" indent="-457200">
              <a:buFont typeface="Wingdings" pitchFamily="2" charset="2"/>
              <a:buChar char="ü"/>
              <a:tabLst>
                <a:tab pos="1944688" algn="l"/>
              </a:tabLst>
              <a:defRPr/>
            </a:pPr>
            <a:r>
              <a:rPr lang="en-US" sz="3200" dirty="0">
                <a:latin typeface="Comic Sans MS" pitchFamily="66" charset="0"/>
              </a:rPr>
              <a:t>A</a:t>
            </a:r>
            <a:r>
              <a:rPr lang="en-US" sz="3200" dirty="0" smtClean="0">
                <a:latin typeface="Comic Sans MS" pitchFamily="66" charset="0"/>
              </a:rPr>
              <a:t>llow </a:t>
            </a:r>
            <a:r>
              <a:rPr lang="en-US" sz="3200" dirty="0">
                <a:latin typeface="Comic Sans MS" pitchFamily="66" charset="0"/>
              </a:rPr>
              <a:t>for the assignment of costs to various institutional functions consistent with A-21 </a:t>
            </a:r>
            <a:r>
              <a:rPr lang="en-US" sz="3200" dirty="0" smtClean="0">
                <a:latin typeface="Comic Sans MS" pitchFamily="66" charset="0"/>
              </a:rPr>
              <a:t>definitions.</a:t>
            </a:r>
          </a:p>
          <a:p>
            <a:pPr marL="627062" lvl="1" indent="-171450">
              <a:buFont typeface="Wingdings" pitchFamily="2" charset="2"/>
              <a:buChar char="ü"/>
              <a:tabLst>
                <a:tab pos="1944688" algn="l"/>
              </a:tabLst>
              <a:defRPr/>
            </a:pPr>
            <a:endParaRPr lang="en-US" sz="1200" dirty="0">
              <a:latin typeface="Comic Sans MS" pitchFamily="66" charset="0"/>
            </a:endParaRPr>
          </a:p>
          <a:p>
            <a:pPr marL="912812" lvl="1" indent="-457200">
              <a:buFont typeface="Wingdings" pitchFamily="2" charset="2"/>
              <a:buChar char="ü"/>
              <a:tabLst>
                <a:tab pos="1944688" algn="l"/>
              </a:tabLst>
              <a:defRPr/>
            </a:pPr>
            <a:r>
              <a:rPr lang="en-US" sz="3200" dirty="0" smtClean="0">
                <a:latin typeface="Comic Sans MS" pitchFamily="66" charset="0"/>
              </a:rPr>
              <a:t>Allow for </a:t>
            </a:r>
            <a:r>
              <a:rPr lang="en-US" sz="3200" dirty="0">
                <a:latin typeface="Comic Sans MS" pitchFamily="66" charset="0"/>
              </a:rPr>
              <a:t>unallowable as well as allowable </a:t>
            </a:r>
            <a:r>
              <a:rPr lang="en-US" sz="3200" dirty="0" smtClean="0">
                <a:latin typeface="Comic Sans MS" pitchFamily="66" charset="0"/>
              </a:rPr>
              <a:t>costs to be tracked.</a:t>
            </a:r>
            <a:endParaRPr lang="en-US" sz="3200" dirty="0">
              <a:latin typeface="Comic Sans MS" pitchFamily="66" charset="0"/>
            </a:endParaRPr>
          </a:p>
          <a:p>
            <a:pPr lvl="1" indent="-1588">
              <a:tabLst>
                <a:tab pos="1944688" algn="l"/>
              </a:tabLst>
              <a:defRPr/>
            </a:pPr>
            <a:endParaRPr lang="en-US" sz="4000" dirty="0">
              <a:latin typeface="Comic Sans MS" pitchFamily="66" charset="0"/>
            </a:endParaRPr>
          </a:p>
          <a:p>
            <a:pPr lvl="1" indent="-1588">
              <a:tabLst>
                <a:tab pos="1944688" algn="l"/>
              </a:tabLst>
              <a:defRPr/>
            </a:pPr>
            <a:endParaRPr lang="en-US" sz="4000" dirty="0">
              <a:latin typeface="Comic Sans MS" pitchFamily="66" charset="0"/>
            </a:endParaRPr>
          </a:p>
        </p:txBody>
      </p:sp>
      <p:sp>
        <p:nvSpPr>
          <p:cNvPr id="4" name="Text Box 2"/>
          <p:cNvSpPr txBox="1">
            <a:spLocks noChangeArrowheads="1"/>
          </p:cNvSpPr>
          <p:nvPr/>
        </p:nvSpPr>
        <p:spPr bwMode="auto">
          <a:xfrm>
            <a:off x="381000" y="228600"/>
            <a:ext cx="8534400" cy="769441"/>
          </a:xfrm>
          <a:prstGeom prst="rect">
            <a:avLst/>
          </a:prstGeom>
          <a:solidFill>
            <a:srgbClr val="C00000"/>
          </a:solidFill>
          <a:ln w="38100">
            <a:headEnd/>
            <a:tailEnd/>
          </a:ln>
          <a:effectLst/>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defRPr/>
            </a:pPr>
            <a:r>
              <a:rPr lang="en-US" sz="4400" dirty="0">
                <a:solidFill>
                  <a:srgbClr val="FFFFFF"/>
                </a:solidFill>
                <a:latin typeface="Comic Sans MS" pitchFamily="66" charset="0"/>
              </a:rPr>
              <a:t>A-21 Requirements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0" y="1295400"/>
            <a:ext cx="8915400" cy="5201424"/>
          </a:xfrm>
          <a:prstGeom prst="rect">
            <a:avLst/>
          </a:prstGeom>
          <a:noFill/>
          <a:ln w="9525">
            <a:noFill/>
            <a:miter lim="800000"/>
            <a:headEnd/>
            <a:tailEnd/>
          </a:ln>
        </p:spPr>
        <p:txBody>
          <a:bodyPr>
            <a:spAutoFit/>
          </a:bodyPr>
          <a:lstStyle/>
          <a:p>
            <a:pPr lvl="1" indent="-1588">
              <a:tabLst>
                <a:tab pos="1944688" algn="l"/>
              </a:tabLst>
              <a:defRPr/>
            </a:pPr>
            <a:r>
              <a:rPr lang="en-US" sz="3200" dirty="0">
                <a:latin typeface="Comic Sans MS" pitchFamily="66" charset="0"/>
              </a:rPr>
              <a:t>To comply with A-21, university accounting systems must:</a:t>
            </a:r>
          </a:p>
          <a:p>
            <a:pPr lvl="1" indent="-1588">
              <a:tabLst>
                <a:tab pos="1944688" algn="l"/>
              </a:tabLst>
              <a:defRPr/>
            </a:pPr>
            <a:endParaRPr lang="en-US" sz="1600" dirty="0">
              <a:latin typeface="Comic Sans MS" pitchFamily="66" charset="0"/>
            </a:endParaRPr>
          </a:p>
          <a:p>
            <a:pPr marL="912812" lvl="1" indent="-457200">
              <a:buFont typeface="Wingdings" pitchFamily="2" charset="2"/>
              <a:buChar char="ü"/>
              <a:tabLst>
                <a:tab pos="1944688" algn="l"/>
              </a:tabLst>
              <a:defRPr/>
            </a:pPr>
            <a:r>
              <a:rPr lang="en-US" sz="3200" dirty="0">
                <a:latin typeface="Comic Sans MS" pitchFamily="66" charset="0"/>
              </a:rPr>
              <a:t>Allow for the assignment of costs to various institutional functions consistent with </a:t>
            </a:r>
            <a:r>
              <a:rPr lang="en-US" sz="3200" u="sng" dirty="0">
                <a:latin typeface="Comic Sans MS" pitchFamily="66" charset="0"/>
              </a:rPr>
              <a:t>A-21 definitions</a:t>
            </a:r>
            <a:r>
              <a:rPr lang="en-US" sz="3200" dirty="0">
                <a:latin typeface="Comic Sans MS" pitchFamily="66" charset="0"/>
              </a:rPr>
              <a:t>.</a:t>
            </a:r>
          </a:p>
          <a:p>
            <a:pPr marL="627062" lvl="1" indent="-171450">
              <a:buFont typeface="Wingdings" pitchFamily="2" charset="2"/>
              <a:buChar char="ü"/>
              <a:tabLst>
                <a:tab pos="1944688" algn="l"/>
              </a:tabLst>
              <a:defRPr/>
            </a:pPr>
            <a:endParaRPr lang="en-US" sz="1200" dirty="0">
              <a:latin typeface="Comic Sans MS" pitchFamily="66" charset="0"/>
            </a:endParaRPr>
          </a:p>
          <a:p>
            <a:pPr marL="912812" lvl="1" indent="-457200">
              <a:buFont typeface="Wingdings" pitchFamily="2" charset="2"/>
              <a:buChar char="ü"/>
              <a:tabLst>
                <a:tab pos="1944688" algn="l"/>
              </a:tabLst>
              <a:defRPr/>
            </a:pPr>
            <a:r>
              <a:rPr lang="en-US" sz="3200" dirty="0">
                <a:latin typeface="Comic Sans MS" pitchFamily="66" charset="0"/>
              </a:rPr>
              <a:t>Allow for unallowable as well as allowable costs to be tracked.</a:t>
            </a:r>
          </a:p>
          <a:p>
            <a:pPr lvl="1" indent="-1588">
              <a:tabLst>
                <a:tab pos="1944688" algn="l"/>
              </a:tabLst>
              <a:defRPr/>
            </a:pPr>
            <a:endParaRPr lang="en-US" sz="4000" dirty="0">
              <a:latin typeface="Comic Sans MS" pitchFamily="66" charset="0"/>
            </a:endParaRPr>
          </a:p>
          <a:p>
            <a:pPr lvl="1" indent="-1588">
              <a:tabLst>
                <a:tab pos="1944688" algn="l"/>
              </a:tabLst>
              <a:defRPr/>
            </a:pPr>
            <a:endParaRPr lang="en-US" sz="4000" dirty="0">
              <a:latin typeface="Comic Sans MS" pitchFamily="66" charset="0"/>
            </a:endParaRPr>
          </a:p>
        </p:txBody>
      </p:sp>
      <p:sp>
        <p:nvSpPr>
          <p:cNvPr id="4" name="Text Box 2"/>
          <p:cNvSpPr txBox="1">
            <a:spLocks noChangeArrowheads="1"/>
          </p:cNvSpPr>
          <p:nvPr/>
        </p:nvSpPr>
        <p:spPr bwMode="auto">
          <a:xfrm>
            <a:off x="381000" y="228600"/>
            <a:ext cx="8534400" cy="769441"/>
          </a:xfrm>
          <a:prstGeom prst="rect">
            <a:avLst/>
          </a:prstGeom>
          <a:solidFill>
            <a:srgbClr val="C00000"/>
          </a:solidFill>
          <a:ln w="38100">
            <a:headEnd/>
            <a:tailEnd/>
          </a:ln>
          <a:effectLst/>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defRPr/>
            </a:pPr>
            <a:r>
              <a:rPr lang="en-US" sz="4400" dirty="0">
                <a:solidFill>
                  <a:srgbClr val="FFFFFF"/>
                </a:solidFill>
                <a:latin typeface="Comic Sans MS" pitchFamily="66" charset="0"/>
              </a:rPr>
              <a:t>A-21 Requirements</a:t>
            </a:r>
          </a:p>
        </p:txBody>
      </p:sp>
      <p:sp>
        <p:nvSpPr>
          <p:cNvPr id="3" name="Oval 2"/>
          <p:cNvSpPr/>
          <p:nvPr/>
        </p:nvSpPr>
        <p:spPr bwMode="auto">
          <a:xfrm>
            <a:off x="4648200" y="4648200"/>
            <a:ext cx="4267200" cy="1772424"/>
          </a:xfrm>
          <a:prstGeom prst="ellipse">
            <a:avLst/>
          </a:prstGeom>
          <a:solidFill>
            <a:schemeClr val="bg1">
              <a:lumMod val="25000"/>
            </a:schemeClr>
          </a:solid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3000" dirty="0">
                <a:solidFill>
                  <a:srgbClr val="FFFF00"/>
                </a:solidFill>
                <a:latin typeface="Comic Sans MS" pitchFamily="66" charset="0"/>
              </a:rPr>
              <a:t>What are these A-21 definitions?</a:t>
            </a:r>
          </a:p>
        </p:txBody>
      </p:sp>
    </p:spTree>
    <p:extLst>
      <p:ext uri="{BB962C8B-B14F-4D97-AF65-F5344CB8AC3E}">
        <p14:creationId xmlns:p14="http://schemas.microsoft.com/office/powerpoint/2010/main" val="53736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0" y="2057400"/>
            <a:ext cx="8458200" cy="1938338"/>
          </a:xfrm>
          <a:prstGeom prst="rect">
            <a:avLst/>
          </a:prstGeom>
          <a:noFill/>
          <a:ln w="9525">
            <a:noFill/>
            <a:miter lim="800000"/>
            <a:headEnd/>
            <a:tailEnd/>
          </a:ln>
        </p:spPr>
        <p:txBody>
          <a:bodyPr>
            <a:spAutoFit/>
          </a:bodyPr>
          <a:lstStyle/>
          <a:p>
            <a:pPr marL="914400" lvl="1" indent="-457200">
              <a:buFontTx/>
              <a:buAutoNum type="arabicPeriod"/>
              <a:tabLst>
                <a:tab pos="455613" algn="l"/>
                <a:tab pos="1368425" algn="l"/>
                <a:tab pos="1944688" algn="l"/>
              </a:tabLst>
            </a:pPr>
            <a:r>
              <a:rPr lang="en-US" sz="2800" b="1" u="sng" dirty="0">
                <a:solidFill>
                  <a:srgbClr val="C00000"/>
                </a:solidFill>
                <a:latin typeface="Comic Sans MS" pitchFamily="66" charset="0"/>
              </a:rPr>
              <a:t>Instruction</a:t>
            </a:r>
            <a:r>
              <a:rPr lang="en-US" sz="2800" dirty="0">
                <a:latin typeface="Comic Sans MS" pitchFamily="66" charset="0"/>
              </a:rPr>
              <a:t> – </a:t>
            </a:r>
            <a:r>
              <a:rPr lang="en-US" sz="2800" dirty="0" smtClean="0">
                <a:latin typeface="Comic Sans MS" pitchFamily="66" charset="0"/>
              </a:rPr>
              <a:t>All </a:t>
            </a:r>
            <a:r>
              <a:rPr lang="en-US" sz="2800" dirty="0">
                <a:latin typeface="Comic Sans MS" pitchFamily="66" charset="0"/>
              </a:rPr>
              <a:t>teaching/training activities</a:t>
            </a:r>
          </a:p>
          <a:p>
            <a:pPr marL="1371600" lvl="2" indent="-457200">
              <a:buFont typeface="Wingdings" pitchFamily="2" charset="2"/>
              <a:buChar char="§"/>
              <a:tabLst>
                <a:tab pos="455613" algn="l"/>
                <a:tab pos="1368425" algn="l"/>
                <a:tab pos="1944688" algn="l"/>
              </a:tabLst>
            </a:pPr>
            <a:r>
              <a:rPr lang="en-US" sz="2400" dirty="0">
                <a:latin typeface="Comic Sans MS" pitchFamily="66" charset="0"/>
              </a:rPr>
              <a:t>Institution Funded</a:t>
            </a:r>
          </a:p>
          <a:p>
            <a:pPr marL="1371600" lvl="2" indent="-457200">
              <a:buFont typeface="Wingdings" pitchFamily="2" charset="2"/>
              <a:buChar char="§"/>
              <a:tabLst>
                <a:tab pos="455613" algn="l"/>
                <a:tab pos="1368425" algn="l"/>
                <a:tab pos="1944688" algn="l"/>
              </a:tabLst>
            </a:pPr>
            <a:r>
              <a:rPr lang="en-US" sz="2400" dirty="0">
                <a:latin typeface="Comic Sans MS" pitchFamily="66" charset="0"/>
              </a:rPr>
              <a:t>Sponsored Instruction/Training</a:t>
            </a:r>
          </a:p>
          <a:p>
            <a:pPr marL="1371600" lvl="2" indent="-457200">
              <a:buFont typeface="Wingdings" pitchFamily="2" charset="2"/>
              <a:buChar char="§"/>
              <a:tabLst>
                <a:tab pos="455613" algn="l"/>
                <a:tab pos="1368425" algn="l"/>
                <a:tab pos="1944688" algn="l"/>
              </a:tabLst>
            </a:pPr>
            <a:r>
              <a:rPr lang="en-US" sz="2400" dirty="0">
                <a:latin typeface="Comic Sans MS" pitchFamily="66" charset="0"/>
              </a:rPr>
              <a:t>Departmental Research (No separate budget)</a:t>
            </a:r>
          </a:p>
          <a:p>
            <a:pPr marL="1371600" lvl="2" indent="-457200">
              <a:buFontTx/>
              <a:buChar char="•"/>
              <a:tabLst>
                <a:tab pos="455613" algn="l"/>
                <a:tab pos="1368425" algn="l"/>
                <a:tab pos="1944688" algn="l"/>
              </a:tabLst>
            </a:pPr>
            <a:endParaRPr lang="en-US" sz="2000" dirty="0">
              <a:latin typeface="Comic Sans MS" pitchFamily="66" charset="0"/>
            </a:endParaRPr>
          </a:p>
        </p:txBody>
      </p:sp>
      <p:sp>
        <p:nvSpPr>
          <p:cNvPr id="844804" name="Text Box 4"/>
          <p:cNvSpPr txBox="1">
            <a:spLocks noChangeArrowheads="1"/>
          </p:cNvSpPr>
          <p:nvPr/>
        </p:nvSpPr>
        <p:spPr bwMode="auto">
          <a:xfrm>
            <a:off x="215900" y="3276600"/>
            <a:ext cx="8458200" cy="3170099"/>
          </a:xfrm>
          <a:prstGeom prst="rect">
            <a:avLst/>
          </a:prstGeom>
          <a:noFill/>
          <a:ln w="9525">
            <a:noFill/>
            <a:miter lim="800000"/>
            <a:headEnd/>
            <a:tailEnd/>
          </a:ln>
        </p:spPr>
        <p:txBody>
          <a:bodyPr>
            <a:spAutoFit/>
          </a:bodyPr>
          <a:lstStyle/>
          <a:p>
            <a:pPr marL="115888" lvl="1" indent="4763">
              <a:tabLst>
                <a:tab pos="684213" algn="l"/>
                <a:tab pos="965200" algn="l"/>
              </a:tabLst>
            </a:pPr>
            <a:endParaRPr lang="en-US" sz="2000" dirty="0">
              <a:latin typeface="Comic Sans MS" pitchFamily="66" charset="0"/>
            </a:endParaRPr>
          </a:p>
          <a:p>
            <a:pPr marL="687388" lvl="2" indent="-3175">
              <a:tabLst>
                <a:tab pos="684213" algn="l"/>
                <a:tab pos="965200" algn="l"/>
              </a:tabLst>
            </a:pPr>
            <a:endParaRPr lang="en-US" sz="2800" b="1" dirty="0">
              <a:latin typeface="Comic Sans MS" pitchFamily="66" charset="0"/>
            </a:endParaRPr>
          </a:p>
          <a:p>
            <a:pPr marL="115888" lvl="1" indent="4763">
              <a:buClr>
                <a:srgbClr val="C00000"/>
              </a:buClr>
              <a:buFontTx/>
              <a:buAutoNum type="arabicPeriod" startAt="2"/>
              <a:tabLst>
                <a:tab pos="684213" algn="l"/>
                <a:tab pos="965200" algn="l"/>
              </a:tabLst>
            </a:pPr>
            <a:r>
              <a:rPr lang="en-US" sz="2800" b="1" dirty="0">
                <a:latin typeface="Comic Sans MS" pitchFamily="66" charset="0"/>
              </a:rPr>
              <a:t> </a:t>
            </a:r>
            <a:r>
              <a:rPr lang="en-US" sz="2800" b="1" u="sng" dirty="0" smtClean="0">
                <a:solidFill>
                  <a:srgbClr val="C00000"/>
                </a:solidFill>
                <a:latin typeface="Comic Sans MS" pitchFamily="66" charset="0"/>
              </a:rPr>
              <a:t>Organized </a:t>
            </a:r>
            <a:r>
              <a:rPr lang="en-US" sz="2800" b="1" u="sng" dirty="0">
                <a:solidFill>
                  <a:srgbClr val="C00000"/>
                </a:solidFill>
                <a:latin typeface="Comic Sans MS" pitchFamily="66" charset="0"/>
              </a:rPr>
              <a:t>Research</a:t>
            </a:r>
            <a:r>
              <a:rPr lang="en-US" sz="2800" b="1" dirty="0">
                <a:solidFill>
                  <a:srgbClr val="C00000"/>
                </a:solidFill>
                <a:latin typeface="Comic Sans MS" pitchFamily="66" charset="0"/>
              </a:rPr>
              <a:t> </a:t>
            </a:r>
            <a:r>
              <a:rPr lang="en-US" sz="2800" dirty="0">
                <a:latin typeface="Comic Sans MS" pitchFamily="66" charset="0"/>
              </a:rPr>
              <a:t>– All R&amp;D activities 	that are budgeted and accounted for </a:t>
            </a:r>
            <a:r>
              <a:rPr lang="en-US" sz="2400" dirty="0">
                <a:latin typeface="Comic Sans MS" pitchFamily="66" charset="0"/>
              </a:rPr>
              <a:t>	</a:t>
            </a:r>
            <a:r>
              <a:rPr lang="en-US" sz="2800" dirty="0">
                <a:latin typeface="Comic Sans MS" pitchFamily="66" charset="0"/>
              </a:rPr>
              <a:t>separately</a:t>
            </a:r>
          </a:p>
          <a:p>
            <a:pPr marL="687388" lvl="2" indent="-3175">
              <a:buFont typeface="Wingdings" pitchFamily="2" charset="2"/>
              <a:buChar char="§"/>
              <a:tabLst>
                <a:tab pos="684213" algn="l"/>
                <a:tab pos="965200" algn="l"/>
              </a:tabLst>
            </a:pPr>
            <a:r>
              <a:rPr lang="en-US" sz="2400" dirty="0">
                <a:latin typeface="Comic Sans MS" pitchFamily="66" charset="0"/>
              </a:rPr>
              <a:t>    </a:t>
            </a:r>
            <a:r>
              <a:rPr lang="en-US" sz="2400" dirty="0" smtClean="0">
                <a:latin typeface="Comic Sans MS" pitchFamily="66" charset="0"/>
              </a:rPr>
              <a:t>Sponsored </a:t>
            </a:r>
            <a:r>
              <a:rPr lang="en-US" sz="2400" dirty="0">
                <a:latin typeface="Comic Sans MS" pitchFamily="66" charset="0"/>
              </a:rPr>
              <a:t>Research</a:t>
            </a:r>
          </a:p>
          <a:p>
            <a:pPr marL="687388" lvl="2" indent="-3175">
              <a:buFont typeface="Wingdings" pitchFamily="2" charset="2"/>
              <a:buChar char="§"/>
              <a:tabLst>
                <a:tab pos="684213" algn="l"/>
                <a:tab pos="965200" algn="l"/>
              </a:tabLst>
            </a:pPr>
            <a:r>
              <a:rPr lang="en-US" sz="2400" dirty="0">
                <a:latin typeface="Comic Sans MS" pitchFamily="66" charset="0"/>
              </a:rPr>
              <a:t>    </a:t>
            </a:r>
            <a:r>
              <a:rPr lang="en-US" sz="2400" dirty="0" smtClean="0">
                <a:latin typeface="Comic Sans MS" pitchFamily="66" charset="0"/>
              </a:rPr>
              <a:t>University </a:t>
            </a:r>
            <a:r>
              <a:rPr lang="en-US" sz="2400" dirty="0">
                <a:latin typeface="Comic Sans MS" pitchFamily="66" charset="0"/>
              </a:rPr>
              <a:t>Research</a:t>
            </a:r>
            <a:endParaRPr lang="en-US" sz="2400" u="sng" dirty="0">
              <a:latin typeface="Comic Sans MS" pitchFamily="66" charset="0"/>
            </a:endParaRPr>
          </a:p>
          <a:p>
            <a:pPr marL="1588" indent="-1588">
              <a:tabLst>
                <a:tab pos="684213" algn="l"/>
                <a:tab pos="965200" algn="l"/>
              </a:tabLst>
            </a:pPr>
            <a:endParaRPr lang="en-US" sz="2000" dirty="0">
              <a:latin typeface="Comic Sans MS" pitchFamily="66" charset="0"/>
            </a:endParaRPr>
          </a:p>
        </p:txBody>
      </p:sp>
      <p:sp>
        <p:nvSpPr>
          <p:cNvPr id="5" name="Text Box 2"/>
          <p:cNvSpPr txBox="1">
            <a:spLocks noChangeArrowheads="1"/>
          </p:cNvSpPr>
          <p:nvPr/>
        </p:nvSpPr>
        <p:spPr bwMode="auto">
          <a:xfrm>
            <a:off x="381000" y="228600"/>
            <a:ext cx="8534400" cy="1323439"/>
          </a:xfrm>
          <a:prstGeom prst="rect">
            <a:avLst/>
          </a:prstGeom>
          <a:solidFill>
            <a:srgbClr val="C00000"/>
          </a:solidFill>
          <a:ln w="38100">
            <a:headEnd/>
            <a:tailEnd/>
          </a:ln>
          <a:effectLst/>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defRPr/>
            </a:pPr>
            <a:r>
              <a:rPr lang="en-US" sz="4000" dirty="0">
                <a:solidFill>
                  <a:srgbClr val="FFFFFF"/>
                </a:solidFill>
                <a:latin typeface="Comic Sans MS" pitchFamily="66" charset="0"/>
              </a:rPr>
              <a:t>A-21 Cost Principles </a:t>
            </a:r>
            <a:r>
              <a:rPr lang="en-US" sz="4000" dirty="0" smtClean="0">
                <a:solidFill>
                  <a:srgbClr val="FFFFFF"/>
                </a:solidFill>
                <a:latin typeface="Comic Sans MS" pitchFamily="66" charset="0"/>
              </a:rPr>
              <a:t>              Major </a:t>
            </a:r>
            <a:r>
              <a:rPr lang="en-US" sz="4000" dirty="0">
                <a:solidFill>
                  <a:srgbClr val="FFFFFF"/>
                </a:solidFill>
                <a:latin typeface="Comic Sans MS" pitchFamily="66" charset="0"/>
              </a:rPr>
              <a:t>Institutional Functions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448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4804"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25400" y="2133600"/>
            <a:ext cx="8915400" cy="1262063"/>
          </a:xfrm>
          <a:prstGeom prst="rect">
            <a:avLst/>
          </a:prstGeom>
          <a:noFill/>
          <a:ln w="9525">
            <a:noFill/>
            <a:miter lim="800000"/>
            <a:headEnd/>
            <a:tailEnd/>
          </a:ln>
        </p:spPr>
        <p:txBody>
          <a:bodyPr>
            <a:spAutoFit/>
          </a:bodyPr>
          <a:lstStyle/>
          <a:p>
            <a:pPr marL="914400" lvl="1" indent="-457200">
              <a:buClr>
                <a:srgbClr val="C00000"/>
              </a:buClr>
              <a:buFont typeface="Arial" charset="0"/>
              <a:buAutoNum type="arabicPeriod" startAt="3"/>
              <a:tabLst>
                <a:tab pos="455613" algn="l"/>
                <a:tab pos="1944688" algn="l"/>
              </a:tabLst>
            </a:pPr>
            <a:r>
              <a:rPr lang="en-US" sz="2800" b="1" u="sng" dirty="0">
                <a:solidFill>
                  <a:srgbClr val="C00000"/>
                </a:solidFill>
                <a:latin typeface="Comic Sans MS" pitchFamily="66" charset="0"/>
              </a:rPr>
              <a:t>Other Sponsored Activities</a:t>
            </a:r>
            <a:endParaRPr lang="en-US" sz="2800" b="1" dirty="0">
              <a:solidFill>
                <a:srgbClr val="C00000"/>
              </a:solidFill>
              <a:latin typeface="Comic Sans MS" pitchFamily="66" charset="0"/>
            </a:endParaRPr>
          </a:p>
          <a:p>
            <a:pPr marL="1371600" lvl="2" indent="-457200">
              <a:buFont typeface="Wingdings" pitchFamily="2" charset="2"/>
              <a:buChar char="§"/>
              <a:tabLst>
                <a:tab pos="455613" algn="l"/>
                <a:tab pos="1944688" algn="l"/>
              </a:tabLst>
            </a:pPr>
            <a:r>
              <a:rPr lang="en-US" sz="2400" dirty="0">
                <a:latin typeface="Comic Sans MS" pitchFamily="66" charset="0"/>
              </a:rPr>
              <a:t>Health Service</a:t>
            </a:r>
          </a:p>
          <a:p>
            <a:pPr marL="1371600" lvl="2" indent="-457200">
              <a:buFont typeface="Wingdings" pitchFamily="2" charset="2"/>
              <a:buChar char="§"/>
              <a:tabLst>
                <a:tab pos="455613" algn="l"/>
                <a:tab pos="1944688" algn="l"/>
              </a:tabLst>
            </a:pPr>
            <a:r>
              <a:rPr lang="en-US" sz="2400" dirty="0">
                <a:latin typeface="Comic Sans MS" pitchFamily="66" charset="0"/>
              </a:rPr>
              <a:t>Community Service</a:t>
            </a:r>
          </a:p>
        </p:txBody>
      </p:sp>
      <p:sp>
        <p:nvSpPr>
          <p:cNvPr id="846852" name="Text Box 4"/>
          <p:cNvSpPr txBox="1">
            <a:spLocks noChangeArrowheads="1"/>
          </p:cNvSpPr>
          <p:nvPr/>
        </p:nvSpPr>
        <p:spPr bwMode="auto">
          <a:xfrm>
            <a:off x="0" y="3505200"/>
            <a:ext cx="8915400" cy="3046412"/>
          </a:xfrm>
          <a:prstGeom prst="rect">
            <a:avLst/>
          </a:prstGeom>
          <a:noFill/>
          <a:ln w="9525">
            <a:noFill/>
            <a:miter lim="800000"/>
            <a:headEnd/>
            <a:tailEnd/>
          </a:ln>
        </p:spPr>
        <p:txBody>
          <a:bodyPr>
            <a:spAutoFit/>
          </a:bodyPr>
          <a:lstStyle/>
          <a:p>
            <a:pPr marL="1371600" lvl="2" indent="-457200">
              <a:tabLst>
                <a:tab pos="455613" algn="l"/>
                <a:tab pos="1944688" algn="l"/>
              </a:tabLst>
            </a:pPr>
            <a:endParaRPr lang="en-US" sz="2400" u="sng" dirty="0">
              <a:latin typeface="Comic Sans MS" pitchFamily="66" charset="0"/>
            </a:endParaRPr>
          </a:p>
          <a:p>
            <a:pPr marL="914400" lvl="1" indent="-457200">
              <a:buClr>
                <a:srgbClr val="C00000"/>
              </a:buClr>
              <a:buFont typeface="Arial" charset="0"/>
              <a:buAutoNum type="arabicPeriod" startAt="4"/>
              <a:tabLst>
                <a:tab pos="455613" algn="l"/>
                <a:tab pos="1944688" algn="l"/>
              </a:tabLst>
            </a:pPr>
            <a:r>
              <a:rPr lang="en-US" sz="2800" b="1" u="sng" dirty="0">
                <a:solidFill>
                  <a:srgbClr val="C00000"/>
                </a:solidFill>
                <a:latin typeface="Comic Sans MS" pitchFamily="66" charset="0"/>
              </a:rPr>
              <a:t>Other Institutional Activities</a:t>
            </a:r>
            <a:endParaRPr lang="en-US" sz="2800" b="1" dirty="0">
              <a:solidFill>
                <a:srgbClr val="C00000"/>
              </a:solidFill>
              <a:latin typeface="Comic Sans MS" pitchFamily="66" charset="0"/>
            </a:endParaRPr>
          </a:p>
          <a:p>
            <a:pPr marL="1371600" lvl="2" indent="-457200">
              <a:buFont typeface="Wingdings" pitchFamily="2" charset="2"/>
              <a:buChar char="§"/>
              <a:tabLst>
                <a:tab pos="455613" algn="l"/>
                <a:tab pos="1944688" algn="l"/>
              </a:tabLst>
            </a:pPr>
            <a:r>
              <a:rPr lang="en-US" sz="2400" dirty="0">
                <a:latin typeface="Comic Sans MS" pitchFamily="66" charset="0"/>
              </a:rPr>
              <a:t>Residence and Dining Halls</a:t>
            </a:r>
          </a:p>
          <a:p>
            <a:pPr marL="1371600" lvl="2" indent="-457200">
              <a:buFont typeface="Wingdings" pitchFamily="2" charset="2"/>
              <a:buChar char="§"/>
              <a:tabLst>
                <a:tab pos="455613" algn="l"/>
                <a:tab pos="1944688" algn="l"/>
              </a:tabLst>
            </a:pPr>
            <a:r>
              <a:rPr lang="en-US" sz="2400" dirty="0">
                <a:latin typeface="Comic Sans MS" pitchFamily="66" charset="0"/>
              </a:rPr>
              <a:t>Hospitals</a:t>
            </a:r>
          </a:p>
          <a:p>
            <a:pPr marL="1371600" lvl="2" indent="-457200">
              <a:buFont typeface="Wingdings" pitchFamily="2" charset="2"/>
              <a:buChar char="§"/>
              <a:tabLst>
                <a:tab pos="455613" algn="l"/>
                <a:tab pos="1944688" algn="l"/>
              </a:tabLst>
            </a:pPr>
            <a:r>
              <a:rPr lang="en-US" sz="2400" dirty="0">
                <a:latin typeface="Comic Sans MS" pitchFamily="66" charset="0"/>
              </a:rPr>
              <a:t>Athletics</a:t>
            </a:r>
          </a:p>
          <a:p>
            <a:pPr marL="1371600" lvl="2" indent="-457200">
              <a:buFont typeface="Wingdings" pitchFamily="2" charset="2"/>
              <a:buChar char="§"/>
              <a:tabLst>
                <a:tab pos="455613" algn="l"/>
                <a:tab pos="1944688" algn="l"/>
              </a:tabLst>
            </a:pPr>
            <a:r>
              <a:rPr lang="en-US" sz="2400" dirty="0">
                <a:latin typeface="Comic Sans MS" pitchFamily="66" charset="0"/>
              </a:rPr>
              <a:t>Book Stores</a:t>
            </a:r>
          </a:p>
          <a:p>
            <a:pPr marL="1371600" lvl="2" indent="-457200">
              <a:buFont typeface="Wingdings" pitchFamily="2" charset="2"/>
              <a:buChar char="§"/>
              <a:tabLst>
                <a:tab pos="455613" algn="l"/>
                <a:tab pos="1944688" algn="l"/>
              </a:tabLst>
            </a:pPr>
            <a:r>
              <a:rPr lang="en-US" sz="2400" dirty="0">
                <a:latin typeface="Comic Sans MS" pitchFamily="66" charset="0"/>
              </a:rPr>
              <a:t>Museums</a:t>
            </a:r>
            <a:endParaRPr lang="en-US" sz="2400" u="sng" dirty="0">
              <a:latin typeface="Comic Sans MS" pitchFamily="66" charset="0"/>
            </a:endParaRPr>
          </a:p>
          <a:p>
            <a:pPr marL="457200" indent="-457200">
              <a:tabLst>
                <a:tab pos="455613" algn="l"/>
                <a:tab pos="1944688" algn="l"/>
              </a:tabLst>
            </a:pPr>
            <a:endParaRPr lang="en-US" sz="2000" dirty="0">
              <a:latin typeface="Comic Sans MS" pitchFamily="66" charset="0"/>
            </a:endParaRPr>
          </a:p>
        </p:txBody>
      </p:sp>
      <p:sp>
        <p:nvSpPr>
          <p:cNvPr id="5" name="Text Box 2"/>
          <p:cNvSpPr txBox="1">
            <a:spLocks noChangeArrowheads="1"/>
          </p:cNvSpPr>
          <p:nvPr/>
        </p:nvSpPr>
        <p:spPr bwMode="auto">
          <a:xfrm>
            <a:off x="381000" y="228600"/>
            <a:ext cx="8534400" cy="1323439"/>
          </a:xfrm>
          <a:prstGeom prst="rect">
            <a:avLst/>
          </a:prstGeom>
          <a:solidFill>
            <a:srgbClr val="C00000"/>
          </a:solidFill>
          <a:ln w="38100">
            <a:headEnd/>
            <a:tailEnd/>
          </a:ln>
          <a:effectLst/>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defRPr/>
            </a:pPr>
            <a:r>
              <a:rPr lang="en-US" sz="4000" dirty="0">
                <a:solidFill>
                  <a:srgbClr val="FFFFFF"/>
                </a:solidFill>
                <a:latin typeface="Comic Sans MS" pitchFamily="66" charset="0"/>
              </a:rPr>
              <a:t>A-21 Cost Principles </a:t>
            </a:r>
            <a:r>
              <a:rPr lang="en-US" sz="4000" dirty="0" smtClean="0">
                <a:solidFill>
                  <a:srgbClr val="FFFFFF"/>
                </a:solidFill>
                <a:latin typeface="Comic Sans MS" pitchFamily="66" charset="0"/>
              </a:rPr>
              <a:t>              Major </a:t>
            </a:r>
            <a:r>
              <a:rPr lang="en-US" sz="4000" dirty="0">
                <a:solidFill>
                  <a:srgbClr val="FFFFFF"/>
                </a:solidFill>
                <a:latin typeface="Comic Sans MS" pitchFamily="66" charset="0"/>
              </a:rPr>
              <a:t>Institutional Functions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468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6852"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81000" y="228600"/>
            <a:ext cx="8534400" cy="707886"/>
          </a:xfrm>
          <a:prstGeom prst="rect">
            <a:avLst/>
          </a:prstGeom>
          <a:solidFill>
            <a:srgbClr val="C00000"/>
          </a:solidFill>
          <a:ln w="38100">
            <a:headEnd/>
            <a:tailEnd/>
          </a:ln>
          <a:effectLst/>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defRPr/>
            </a:pPr>
            <a:r>
              <a:rPr lang="en-US" sz="4000" dirty="0">
                <a:solidFill>
                  <a:srgbClr val="FFFFFF"/>
                </a:solidFill>
                <a:latin typeface="Comic Sans MS" pitchFamily="66" charset="0"/>
              </a:rPr>
              <a:t>Cost Accounting Standards (CAS)</a:t>
            </a:r>
          </a:p>
        </p:txBody>
      </p:sp>
      <p:sp>
        <p:nvSpPr>
          <p:cNvPr id="8197" name="Text Box 3"/>
          <p:cNvSpPr txBox="1">
            <a:spLocks noChangeArrowheads="1"/>
          </p:cNvSpPr>
          <p:nvPr/>
        </p:nvSpPr>
        <p:spPr bwMode="auto">
          <a:xfrm>
            <a:off x="533400" y="1219200"/>
            <a:ext cx="7772400" cy="3539430"/>
          </a:xfrm>
          <a:prstGeom prst="rect">
            <a:avLst/>
          </a:prstGeom>
          <a:noFill/>
          <a:ln w="9525">
            <a:noFill/>
            <a:miter lim="800000"/>
            <a:headEnd/>
            <a:tailEnd/>
          </a:ln>
        </p:spPr>
        <p:txBody>
          <a:bodyPr wrap="square">
            <a:spAutoFit/>
          </a:bodyPr>
          <a:lstStyle/>
          <a:p>
            <a:r>
              <a:rPr lang="en-US" sz="2800" dirty="0" smtClean="0">
                <a:latin typeface="Comic Sans MS" pitchFamily="66" charset="0"/>
              </a:rPr>
              <a:t>“Born </a:t>
            </a:r>
            <a:r>
              <a:rPr lang="en-US" sz="2800" dirty="0">
                <a:latin typeface="Comic Sans MS" pitchFamily="66" charset="0"/>
              </a:rPr>
              <a:t>out of frustration </a:t>
            </a:r>
            <a:r>
              <a:rPr lang="en-US" sz="2800" dirty="0" smtClean="0">
                <a:latin typeface="Comic Sans MS" pitchFamily="66" charset="0"/>
              </a:rPr>
              <a:t>from </a:t>
            </a:r>
            <a:r>
              <a:rPr lang="en-US" sz="2800" dirty="0">
                <a:latin typeface="Comic Sans MS" pitchFamily="66" charset="0"/>
              </a:rPr>
              <a:t>dealing with contractors' differing accounting practices and high-dollar claims for price </a:t>
            </a:r>
            <a:r>
              <a:rPr lang="en-US" sz="2800" dirty="0" smtClean="0">
                <a:latin typeface="Comic Sans MS" pitchFamily="66" charset="0"/>
              </a:rPr>
              <a:t>increases, in 1970 </a:t>
            </a:r>
            <a:r>
              <a:rPr lang="en-US" sz="2800" dirty="0">
                <a:latin typeface="Comic Sans MS" pitchFamily="66" charset="0"/>
              </a:rPr>
              <a:t>Congress </a:t>
            </a:r>
            <a:r>
              <a:rPr lang="en-US" sz="2800" dirty="0" smtClean="0">
                <a:latin typeface="Comic Sans MS" pitchFamily="66" charset="0"/>
              </a:rPr>
              <a:t>created </a:t>
            </a:r>
            <a:r>
              <a:rPr lang="en-US" sz="2800" dirty="0">
                <a:latin typeface="Comic Sans MS" pitchFamily="66" charset="0"/>
              </a:rPr>
              <a:t>the Cost Accounting Standards Board and charged that Board with the duty of prescribing Standards for realization of </a:t>
            </a:r>
            <a:r>
              <a:rPr lang="en-US" sz="2800" u="sng" dirty="0" smtClean="0">
                <a:latin typeface="Comic Sans MS" pitchFamily="66" charset="0"/>
              </a:rPr>
              <a:t>uniformity</a:t>
            </a:r>
            <a:r>
              <a:rPr lang="en-US" sz="2800" dirty="0" smtClean="0">
                <a:latin typeface="Comic Sans MS" pitchFamily="66" charset="0"/>
              </a:rPr>
              <a:t> </a:t>
            </a:r>
            <a:r>
              <a:rPr lang="en-US" sz="2800" dirty="0">
                <a:latin typeface="Comic Sans MS" pitchFamily="66" charset="0"/>
              </a:rPr>
              <a:t>and </a:t>
            </a:r>
            <a:r>
              <a:rPr lang="en-US" sz="2800" u="sng" dirty="0" smtClean="0">
                <a:latin typeface="Comic Sans MS" pitchFamily="66" charset="0"/>
              </a:rPr>
              <a:t>consistency</a:t>
            </a:r>
            <a:r>
              <a:rPr lang="en-US" sz="2800" dirty="0" smtClean="0">
                <a:latin typeface="Comic Sans MS" pitchFamily="66" charset="0"/>
              </a:rPr>
              <a:t> </a:t>
            </a:r>
            <a:r>
              <a:rPr lang="en-US" sz="2800" dirty="0">
                <a:latin typeface="Comic Sans MS" pitchFamily="66" charset="0"/>
              </a:rPr>
              <a:t>in </a:t>
            </a:r>
            <a:r>
              <a:rPr lang="en-US" sz="2800" dirty="0" smtClean="0">
                <a:latin typeface="Comic Sans MS" pitchFamily="66" charset="0"/>
              </a:rPr>
              <a:t>contractors’ cost </a:t>
            </a:r>
            <a:r>
              <a:rPr lang="en-US" sz="2800" dirty="0">
                <a:latin typeface="Comic Sans MS" pitchFamily="66" charset="0"/>
              </a:rPr>
              <a:t>accounting practices</a:t>
            </a:r>
            <a:r>
              <a:rPr lang="en-US" sz="2800" dirty="0" smtClean="0">
                <a:latin typeface="Comic Sans MS" pitchFamily="66" charset="0"/>
              </a:rPr>
              <a:t>.” </a:t>
            </a:r>
            <a:endParaRPr lang="en-US" sz="2800" dirty="0">
              <a:latin typeface="Comic Sans MS" pitchFamily="66" charset="0"/>
            </a:endParaRPr>
          </a:p>
        </p:txBody>
      </p:sp>
    </p:spTree>
    <p:extLst>
      <p:ext uri="{BB962C8B-B14F-4D97-AF65-F5344CB8AC3E}">
        <p14:creationId xmlns:p14="http://schemas.microsoft.com/office/powerpoint/2010/main" val="42227177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609600" y="1752600"/>
            <a:ext cx="8610600" cy="579437"/>
          </a:xfrm>
          <a:prstGeom prst="rect">
            <a:avLst/>
          </a:prstGeom>
          <a:noFill/>
          <a:ln w="9525">
            <a:noFill/>
            <a:miter lim="800000"/>
            <a:headEnd/>
            <a:tailEnd/>
          </a:ln>
        </p:spPr>
        <p:txBody>
          <a:bodyPr>
            <a:spAutoFit/>
          </a:bodyPr>
          <a:lstStyle/>
          <a:p>
            <a:pPr marL="457200" indent="-457200">
              <a:spcBef>
                <a:spcPct val="50000"/>
              </a:spcBef>
              <a:buFontTx/>
              <a:buAutoNum type="arabicPeriod"/>
            </a:pPr>
            <a:r>
              <a:rPr lang="en-US" sz="3200" dirty="0">
                <a:latin typeface="Comic Sans MS" pitchFamily="66" charset="0"/>
              </a:rPr>
              <a:t>Instruction</a:t>
            </a:r>
          </a:p>
        </p:txBody>
      </p:sp>
      <p:sp>
        <p:nvSpPr>
          <p:cNvPr id="15363" name="Text Box 4"/>
          <p:cNvSpPr txBox="1">
            <a:spLocks noChangeArrowheads="1"/>
          </p:cNvSpPr>
          <p:nvPr/>
        </p:nvSpPr>
        <p:spPr bwMode="auto">
          <a:xfrm>
            <a:off x="609600" y="2315051"/>
            <a:ext cx="8610600" cy="1723549"/>
          </a:xfrm>
          <a:prstGeom prst="rect">
            <a:avLst/>
          </a:prstGeom>
          <a:noFill/>
          <a:ln w="9525">
            <a:noFill/>
            <a:miter lim="800000"/>
            <a:headEnd/>
            <a:tailEnd/>
          </a:ln>
        </p:spPr>
        <p:txBody>
          <a:bodyPr>
            <a:spAutoFit/>
          </a:bodyPr>
          <a:lstStyle/>
          <a:p>
            <a:pPr marL="457200" indent="-457200">
              <a:spcBef>
                <a:spcPts val="600"/>
              </a:spcBef>
              <a:buFontTx/>
              <a:buAutoNum type="arabicPeriod" startAt="2"/>
            </a:pPr>
            <a:r>
              <a:rPr lang="en-US" sz="3200" dirty="0">
                <a:latin typeface="Comic Sans MS" pitchFamily="66" charset="0"/>
              </a:rPr>
              <a:t>Organized Research</a:t>
            </a:r>
          </a:p>
          <a:p>
            <a:pPr marL="457200" indent="-457200">
              <a:spcBef>
                <a:spcPts val="600"/>
              </a:spcBef>
              <a:buFontTx/>
              <a:buAutoNum type="arabicPeriod" startAt="2"/>
            </a:pPr>
            <a:r>
              <a:rPr lang="en-US" sz="3200" dirty="0">
                <a:latin typeface="Comic Sans MS" pitchFamily="66" charset="0"/>
              </a:rPr>
              <a:t>Other Sponsored Activities</a:t>
            </a:r>
          </a:p>
          <a:p>
            <a:pPr marL="457200" indent="-457200">
              <a:spcBef>
                <a:spcPts val="600"/>
              </a:spcBef>
              <a:buFontTx/>
              <a:buAutoNum type="arabicPeriod" startAt="2"/>
            </a:pPr>
            <a:r>
              <a:rPr lang="en-US" sz="3200" dirty="0">
                <a:latin typeface="Comic Sans MS" pitchFamily="66" charset="0"/>
              </a:rPr>
              <a:t>Other Institutional Activities</a:t>
            </a:r>
          </a:p>
        </p:txBody>
      </p:sp>
      <p:sp>
        <p:nvSpPr>
          <p:cNvPr id="6" name="Text Box 2"/>
          <p:cNvSpPr txBox="1">
            <a:spLocks noChangeArrowheads="1"/>
          </p:cNvSpPr>
          <p:nvPr/>
        </p:nvSpPr>
        <p:spPr bwMode="auto">
          <a:xfrm>
            <a:off x="381000" y="228600"/>
            <a:ext cx="8534400" cy="1323439"/>
          </a:xfrm>
          <a:prstGeom prst="rect">
            <a:avLst/>
          </a:prstGeom>
          <a:solidFill>
            <a:srgbClr val="C00000"/>
          </a:solidFill>
          <a:ln w="38100">
            <a:headEnd/>
            <a:tailEnd/>
          </a:ln>
          <a:effectLst/>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defRPr/>
            </a:pPr>
            <a:r>
              <a:rPr lang="en-US" sz="4000" dirty="0">
                <a:solidFill>
                  <a:srgbClr val="FFFFFF"/>
                </a:solidFill>
                <a:latin typeface="Comic Sans MS" pitchFamily="66" charset="0"/>
              </a:rPr>
              <a:t>A-21 Cost Principles </a:t>
            </a:r>
            <a:r>
              <a:rPr lang="en-US" sz="4000" dirty="0" smtClean="0">
                <a:solidFill>
                  <a:srgbClr val="FFFFFF"/>
                </a:solidFill>
                <a:latin typeface="Comic Sans MS" pitchFamily="66" charset="0"/>
              </a:rPr>
              <a:t>              Major </a:t>
            </a:r>
            <a:r>
              <a:rPr lang="en-US" sz="4000" dirty="0">
                <a:solidFill>
                  <a:srgbClr val="FFFFFF"/>
                </a:solidFill>
                <a:latin typeface="Comic Sans MS" pitchFamily="66" charset="0"/>
              </a:rPr>
              <a:t>Institutional Functions</a:t>
            </a:r>
          </a:p>
        </p:txBody>
      </p:sp>
      <p:sp>
        <p:nvSpPr>
          <p:cNvPr id="2" name="Oval 1"/>
          <p:cNvSpPr/>
          <p:nvPr/>
        </p:nvSpPr>
        <p:spPr bwMode="auto">
          <a:xfrm>
            <a:off x="228600" y="3962400"/>
            <a:ext cx="8686800" cy="2514600"/>
          </a:xfrm>
          <a:prstGeom prst="ellipse">
            <a:avLst/>
          </a:prstGeom>
          <a:solidFill>
            <a:schemeClr val="bg1">
              <a:lumMod val="2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tabLst>
                <a:tab pos="455613" algn="l"/>
                <a:tab pos="1081088" algn="l"/>
              </a:tabLst>
              <a:defRPr/>
            </a:pPr>
            <a:r>
              <a:rPr lang="en-US" sz="2400" dirty="0" smtClean="0">
                <a:solidFill>
                  <a:srgbClr val="FFFFFF"/>
                </a:solidFill>
                <a:latin typeface="Comic Sans MS" pitchFamily="66" charset="0"/>
              </a:rPr>
              <a:t>Universities must allocate </a:t>
            </a:r>
          </a:p>
          <a:p>
            <a:pPr algn="ctr">
              <a:tabLst>
                <a:tab pos="455613" algn="l"/>
                <a:tab pos="1081088" algn="l"/>
              </a:tabLst>
              <a:defRPr/>
            </a:pPr>
            <a:r>
              <a:rPr lang="en-US" sz="2400" dirty="0" smtClean="0">
                <a:solidFill>
                  <a:srgbClr val="FFFFFF"/>
                </a:solidFill>
                <a:latin typeface="Comic Sans MS" pitchFamily="66" charset="0"/>
              </a:rPr>
              <a:t>every cost incurred to </a:t>
            </a:r>
            <a:r>
              <a:rPr lang="en-US" sz="2400" dirty="0">
                <a:solidFill>
                  <a:srgbClr val="FFFFFF"/>
                </a:solidFill>
                <a:latin typeface="Comic Sans MS" pitchFamily="66" charset="0"/>
              </a:rPr>
              <a:t>one or </a:t>
            </a:r>
            <a:r>
              <a:rPr lang="en-US" sz="2400" dirty="0" smtClean="0">
                <a:solidFill>
                  <a:srgbClr val="FFFFFF"/>
                </a:solidFill>
                <a:latin typeface="Comic Sans MS" pitchFamily="66" charset="0"/>
              </a:rPr>
              <a:t>more of these functions </a:t>
            </a:r>
            <a:r>
              <a:rPr lang="en-US" sz="2400" dirty="0">
                <a:solidFill>
                  <a:srgbClr val="FFFFFF"/>
                </a:solidFill>
                <a:latin typeface="Comic Sans MS" pitchFamily="66" charset="0"/>
              </a:rPr>
              <a:t>in reasonable/realistic proportion to the benefits provided or by some other equitable relationship.</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609600" y="1752600"/>
            <a:ext cx="8610600" cy="579437"/>
          </a:xfrm>
          <a:prstGeom prst="rect">
            <a:avLst/>
          </a:prstGeom>
          <a:noFill/>
          <a:ln w="9525">
            <a:noFill/>
            <a:miter lim="800000"/>
            <a:headEnd/>
            <a:tailEnd/>
          </a:ln>
        </p:spPr>
        <p:txBody>
          <a:bodyPr>
            <a:spAutoFit/>
          </a:bodyPr>
          <a:lstStyle/>
          <a:p>
            <a:pPr marL="457200" indent="-457200">
              <a:spcBef>
                <a:spcPct val="50000"/>
              </a:spcBef>
              <a:buFontTx/>
              <a:buAutoNum type="arabicPeriod"/>
            </a:pPr>
            <a:r>
              <a:rPr lang="en-US" sz="3200" dirty="0">
                <a:latin typeface="Comic Sans MS" pitchFamily="66" charset="0"/>
              </a:rPr>
              <a:t>Instruction</a:t>
            </a:r>
          </a:p>
        </p:txBody>
      </p:sp>
      <p:sp>
        <p:nvSpPr>
          <p:cNvPr id="15363" name="Text Box 4"/>
          <p:cNvSpPr txBox="1">
            <a:spLocks noChangeArrowheads="1"/>
          </p:cNvSpPr>
          <p:nvPr/>
        </p:nvSpPr>
        <p:spPr bwMode="auto">
          <a:xfrm>
            <a:off x="609600" y="2315051"/>
            <a:ext cx="8610600" cy="1723549"/>
          </a:xfrm>
          <a:prstGeom prst="rect">
            <a:avLst/>
          </a:prstGeom>
          <a:noFill/>
          <a:ln w="9525">
            <a:noFill/>
            <a:miter lim="800000"/>
            <a:headEnd/>
            <a:tailEnd/>
          </a:ln>
        </p:spPr>
        <p:txBody>
          <a:bodyPr>
            <a:spAutoFit/>
          </a:bodyPr>
          <a:lstStyle/>
          <a:p>
            <a:pPr marL="457200" indent="-457200">
              <a:spcBef>
                <a:spcPts val="600"/>
              </a:spcBef>
              <a:buFontTx/>
              <a:buAutoNum type="arabicPeriod" startAt="2"/>
            </a:pPr>
            <a:r>
              <a:rPr lang="en-US" sz="3200" dirty="0">
                <a:latin typeface="Comic Sans MS" pitchFamily="66" charset="0"/>
              </a:rPr>
              <a:t>Organized Research</a:t>
            </a:r>
          </a:p>
          <a:p>
            <a:pPr marL="457200" indent="-457200">
              <a:spcBef>
                <a:spcPts val="600"/>
              </a:spcBef>
              <a:buFontTx/>
              <a:buAutoNum type="arabicPeriod" startAt="2"/>
            </a:pPr>
            <a:r>
              <a:rPr lang="en-US" sz="3200" dirty="0">
                <a:latin typeface="Comic Sans MS" pitchFamily="66" charset="0"/>
              </a:rPr>
              <a:t>Other Sponsored Activities</a:t>
            </a:r>
          </a:p>
          <a:p>
            <a:pPr marL="457200" indent="-457200">
              <a:spcBef>
                <a:spcPts val="600"/>
              </a:spcBef>
              <a:buFontTx/>
              <a:buAutoNum type="arabicPeriod" startAt="2"/>
            </a:pPr>
            <a:r>
              <a:rPr lang="en-US" sz="3200" dirty="0">
                <a:latin typeface="Comic Sans MS" pitchFamily="66" charset="0"/>
              </a:rPr>
              <a:t>Other Institutional Activities</a:t>
            </a:r>
          </a:p>
        </p:txBody>
      </p:sp>
      <p:sp>
        <p:nvSpPr>
          <p:cNvPr id="6" name="Text Box 2"/>
          <p:cNvSpPr txBox="1">
            <a:spLocks noChangeArrowheads="1"/>
          </p:cNvSpPr>
          <p:nvPr/>
        </p:nvSpPr>
        <p:spPr bwMode="auto">
          <a:xfrm>
            <a:off x="381000" y="228600"/>
            <a:ext cx="8534400" cy="1323439"/>
          </a:xfrm>
          <a:prstGeom prst="rect">
            <a:avLst/>
          </a:prstGeom>
          <a:solidFill>
            <a:srgbClr val="C00000"/>
          </a:solidFill>
          <a:ln w="38100">
            <a:headEnd/>
            <a:tailEnd/>
          </a:ln>
          <a:effectLst/>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defRPr/>
            </a:pPr>
            <a:r>
              <a:rPr lang="en-US" sz="4000" dirty="0">
                <a:solidFill>
                  <a:srgbClr val="FFFFFF"/>
                </a:solidFill>
                <a:latin typeface="Comic Sans MS" pitchFamily="66" charset="0"/>
              </a:rPr>
              <a:t>A-21 Cost Principles </a:t>
            </a:r>
            <a:r>
              <a:rPr lang="en-US" sz="4000" dirty="0" smtClean="0">
                <a:solidFill>
                  <a:srgbClr val="FFFFFF"/>
                </a:solidFill>
                <a:latin typeface="Comic Sans MS" pitchFamily="66" charset="0"/>
              </a:rPr>
              <a:t>              Major </a:t>
            </a:r>
            <a:r>
              <a:rPr lang="en-US" sz="4000" dirty="0">
                <a:solidFill>
                  <a:srgbClr val="FFFFFF"/>
                </a:solidFill>
                <a:latin typeface="Comic Sans MS" pitchFamily="66" charset="0"/>
              </a:rPr>
              <a:t>Institutional Functions</a:t>
            </a:r>
          </a:p>
        </p:txBody>
      </p:sp>
      <p:sp>
        <p:nvSpPr>
          <p:cNvPr id="2" name="Oval 1"/>
          <p:cNvSpPr/>
          <p:nvPr/>
        </p:nvSpPr>
        <p:spPr bwMode="auto">
          <a:xfrm>
            <a:off x="228600" y="3962400"/>
            <a:ext cx="8686800" cy="2514600"/>
          </a:xfrm>
          <a:prstGeom prst="ellipse">
            <a:avLst/>
          </a:prstGeom>
          <a:solidFill>
            <a:schemeClr val="bg1">
              <a:lumMod val="2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tabLst>
                <a:tab pos="455613" algn="l"/>
                <a:tab pos="1081088" algn="l"/>
              </a:tabLst>
              <a:defRPr/>
            </a:pPr>
            <a:r>
              <a:rPr lang="en-US" sz="2800" dirty="0" smtClean="0">
                <a:solidFill>
                  <a:srgbClr val="FFFF00"/>
                </a:solidFill>
                <a:latin typeface="Comic Sans MS" pitchFamily="66" charset="0"/>
              </a:rPr>
              <a:t>“benefits </a:t>
            </a:r>
            <a:r>
              <a:rPr lang="en-US" sz="2800" dirty="0">
                <a:solidFill>
                  <a:srgbClr val="FFFF00"/>
                </a:solidFill>
                <a:latin typeface="Comic Sans MS" pitchFamily="66" charset="0"/>
              </a:rPr>
              <a:t>provided or by some other equitable </a:t>
            </a:r>
            <a:r>
              <a:rPr lang="en-US" sz="2800" dirty="0" smtClean="0">
                <a:solidFill>
                  <a:srgbClr val="FFFF00"/>
                </a:solidFill>
                <a:latin typeface="Comic Sans MS" pitchFamily="66" charset="0"/>
              </a:rPr>
              <a:t>relationship” </a:t>
            </a:r>
            <a:r>
              <a:rPr lang="en-US" sz="2800" dirty="0" smtClean="0">
                <a:solidFill>
                  <a:srgbClr val="FFFFFF"/>
                </a:solidFill>
                <a:latin typeface="Comic Sans MS" pitchFamily="66" charset="0"/>
              </a:rPr>
              <a:t> Understanding this bureaucratic language is at the heart of A-21 !</a:t>
            </a:r>
            <a:endParaRPr lang="en-US" sz="2800" dirty="0">
              <a:solidFill>
                <a:srgbClr val="FFFFFF"/>
              </a:solidFill>
              <a:latin typeface="Comic Sans MS" pitchFamily="66"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Tree>
    <p:extLst>
      <p:ext uri="{BB962C8B-B14F-4D97-AF65-F5344CB8AC3E}">
        <p14:creationId xmlns:p14="http://schemas.microsoft.com/office/powerpoint/2010/main" val="31521177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81000" y="304800"/>
            <a:ext cx="8305800" cy="830997"/>
          </a:xfrm>
          <a:prstGeom prst="rect">
            <a:avLst/>
          </a:prstGeom>
          <a:solidFill>
            <a:schemeClr val="bg1">
              <a:lumMod val="25000"/>
            </a:schemeClr>
          </a:solidFill>
          <a:ln w="57150">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a:spcBef>
                <a:spcPct val="50000"/>
              </a:spcBef>
              <a:defRPr/>
            </a:pPr>
            <a:r>
              <a:rPr lang="en-US" sz="4800" dirty="0" smtClean="0">
                <a:solidFill>
                  <a:srgbClr val="FFFFFF"/>
                </a:solidFill>
                <a:latin typeface="Comic Sans MS" pitchFamily="66" charset="0"/>
              </a:rPr>
              <a:t>Typical Account </a:t>
            </a:r>
            <a:r>
              <a:rPr lang="en-US" sz="4800" dirty="0">
                <a:solidFill>
                  <a:srgbClr val="FFFFFF"/>
                </a:solidFill>
                <a:latin typeface="Comic Sans MS" pitchFamily="66" charset="0"/>
              </a:rPr>
              <a:t>Numbers</a:t>
            </a:r>
          </a:p>
        </p:txBody>
      </p:sp>
      <p:sp>
        <p:nvSpPr>
          <p:cNvPr id="16387" name="Text Box 3"/>
          <p:cNvSpPr txBox="1">
            <a:spLocks noChangeArrowheads="1"/>
          </p:cNvSpPr>
          <p:nvPr/>
        </p:nvSpPr>
        <p:spPr bwMode="auto">
          <a:xfrm>
            <a:off x="0" y="2362200"/>
            <a:ext cx="9144000" cy="584200"/>
          </a:xfrm>
          <a:prstGeom prst="rect">
            <a:avLst/>
          </a:prstGeom>
          <a:noFill/>
          <a:ln w="9525">
            <a:noFill/>
            <a:miter lim="800000"/>
            <a:headEnd/>
            <a:tailEnd/>
          </a:ln>
        </p:spPr>
        <p:txBody>
          <a:bodyPr>
            <a:spAutoFit/>
          </a:bodyPr>
          <a:lstStyle/>
          <a:p>
            <a:pPr algn="ctr">
              <a:spcBef>
                <a:spcPct val="50000"/>
              </a:spcBef>
            </a:pPr>
            <a:r>
              <a:rPr lang="en-US" sz="3200" b="1">
                <a:latin typeface="Comic Sans MS" pitchFamily="66" charset="0"/>
              </a:rPr>
              <a:t>5   –   12345   –   0   –   110   -   3276</a:t>
            </a:r>
          </a:p>
        </p:txBody>
      </p:sp>
      <p:grpSp>
        <p:nvGrpSpPr>
          <p:cNvPr id="2" name="Group 4"/>
          <p:cNvGrpSpPr>
            <a:grpSpLocks/>
          </p:cNvGrpSpPr>
          <p:nvPr/>
        </p:nvGrpSpPr>
        <p:grpSpPr bwMode="auto">
          <a:xfrm>
            <a:off x="76200" y="3214688"/>
            <a:ext cx="1219200" cy="1371600"/>
            <a:chOff x="672" y="2064"/>
            <a:chExt cx="768" cy="864"/>
          </a:xfrm>
        </p:grpSpPr>
        <p:sp>
          <p:nvSpPr>
            <p:cNvPr id="16401" name="AutoShape 5"/>
            <p:cNvSpPr>
              <a:spLocks noChangeArrowheads="1"/>
            </p:cNvSpPr>
            <p:nvPr/>
          </p:nvSpPr>
          <p:spPr bwMode="auto">
            <a:xfrm>
              <a:off x="912" y="2064"/>
              <a:ext cx="239" cy="480"/>
            </a:xfrm>
            <a:prstGeom prst="downArrow">
              <a:avLst>
                <a:gd name="adj1" fmla="val 50000"/>
                <a:gd name="adj2" fmla="val 50209"/>
              </a:avLst>
            </a:prstGeom>
            <a:solidFill>
              <a:srgbClr val="FF3300"/>
            </a:solidFill>
            <a:ln w="9525">
              <a:solidFill>
                <a:schemeClr val="tx1"/>
              </a:solidFill>
              <a:miter lim="800000"/>
              <a:headEnd/>
              <a:tailEnd/>
            </a:ln>
          </p:spPr>
          <p:txBody>
            <a:bodyPr wrap="none" anchor="ctr"/>
            <a:lstStyle/>
            <a:p>
              <a:endParaRPr lang="en-US">
                <a:latin typeface="Comic Sans MS" pitchFamily="66" charset="0"/>
              </a:endParaRPr>
            </a:p>
          </p:txBody>
        </p:sp>
        <p:sp>
          <p:nvSpPr>
            <p:cNvPr id="16402" name="Text Box 6"/>
            <p:cNvSpPr txBox="1">
              <a:spLocks noChangeArrowheads="1"/>
            </p:cNvSpPr>
            <p:nvPr/>
          </p:nvSpPr>
          <p:spPr bwMode="auto">
            <a:xfrm>
              <a:off x="672" y="2640"/>
              <a:ext cx="768" cy="288"/>
            </a:xfrm>
            <a:prstGeom prst="rect">
              <a:avLst/>
            </a:prstGeom>
            <a:noFill/>
            <a:ln w="9525">
              <a:noFill/>
              <a:miter lim="800000"/>
              <a:headEnd/>
              <a:tailEnd/>
            </a:ln>
          </p:spPr>
          <p:txBody>
            <a:bodyPr>
              <a:spAutoFit/>
            </a:bodyPr>
            <a:lstStyle/>
            <a:p>
              <a:pPr algn="ctr">
                <a:spcBef>
                  <a:spcPct val="50000"/>
                </a:spcBef>
              </a:pPr>
              <a:r>
                <a:rPr lang="en-US" sz="2400" b="1">
                  <a:latin typeface="Comic Sans MS" pitchFamily="66" charset="0"/>
                </a:rPr>
                <a:t>Ledger</a:t>
              </a:r>
            </a:p>
          </p:txBody>
        </p:sp>
      </p:grpSp>
      <p:grpSp>
        <p:nvGrpSpPr>
          <p:cNvPr id="3" name="Group 7"/>
          <p:cNvGrpSpPr>
            <a:grpSpLocks/>
          </p:cNvGrpSpPr>
          <p:nvPr/>
        </p:nvGrpSpPr>
        <p:grpSpPr bwMode="auto">
          <a:xfrm>
            <a:off x="1828800" y="3200400"/>
            <a:ext cx="1295400" cy="1344613"/>
            <a:chOff x="1152" y="2016"/>
            <a:chExt cx="816" cy="847"/>
          </a:xfrm>
        </p:grpSpPr>
        <p:sp>
          <p:nvSpPr>
            <p:cNvPr id="16399" name="AutoShape 8"/>
            <p:cNvSpPr>
              <a:spLocks noChangeArrowheads="1"/>
            </p:cNvSpPr>
            <p:nvPr/>
          </p:nvSpPr>
          <p:spPr bwMode="auto">
            <a:xfrm>
              <a:off x="1440" y="2016"/>
              <a:ext cx="239" cy="480"/>
            </a:xfrm>
            <a:prstGeom prst="downArrow">
              <a:avLst>
                <a:gd name="adj1" fmla="val 50000"/>
                <a:gd name="adj2" fmla="val 50209"/>
              </a:avLst>
            </a:prstGeom>
            <a:solidFill>
              <a:srgbClr val="FF3300"/>
            </a:solidFill>
            <a:ln w="9525">
              <a:solidFill>
                <a:schemeClr val="tx1"/>
              </a:solidFill>
              <a:miter lim="800000"/>
              <a:headEnd/>
              <a:tailEnd/>
            </a:ln>
          </p:spPr>
          <p:txBody>
            <a:bodyPr wrap="none" anchor="ctr"/>
            <a:lstStyle/>
            <a:p>
              <a:endParaRPr lang="en-US">
                <a:latin typeface="Comic Sans MS" pitchFamily="66" charset="0"/>
              </a:endParaRPr>
            </a:p>
          </p:txBody>
        </p:sp>
        <p:sp>
          <p:nvSpPr>
            <p:cNvPr id="16400" name="Text Box 9"/>
            <p:cNvSpPr txBox="1">
              <a:spLocks noChangeArrowheads="1"/>
            </p:cNvSpPr>
            <p:nvPr/>
          </p:nvSpPr>
          <p:spPr bwMode="auto">
            <a:xfrm>
              <a:off x="1152" y="2592"/>
              <a:ext cx="816" cy="271"/>
            </a:xfrm>
            <a:prstGeom prst="rect">
              <a:avLst/>
            </a:prstGeom>
            <a:noFill/>
            <a:ln w="9525">
              <a:noFill/>
              <a:miter lim="800000"/>
              <a:headEnd/>
              <a:tailEnd/>
            </a:ln>
          </p:spPr>
          <p:txBody>
            <a:bodyPr>
              <a:spAutoFit/>
            </a:bodyPr>
            <a:lstStyle/>
            <a:p>
              <a:pPr algn="ctr">
                <a:spcBef>
                  <a:spcPct val="50000"/>
                </a:spcBef>
              </a:pPr>
              <a:r>
                <a:rPr lang="en-US" sz="2200" b="1">
                  <a:latin typeface="Comic Sans MS" pitchFamily="66" charset="0"/>
                </a:rPr>
                <a:t>Account</a:t>
              </a:r>
            </a:p>
          </p:txBody>
        </p:sp>
      </p:grpSp>
      <p:grpSp>
        <p:nvGrpSpPr>
          <p:cNvPr id="4" name="Group 10"/>
          <p:cNvGrpSpPr>
            <a:grpSpLocks/>
          </p:cNvGrpSpPr>
          <p:nvPr/>
        </p:nvGrpSpPr>
        <p:grpSpPr bwMode="auto">
          <a:xfrm>
            <a:off x="3352800" y="3200400"/>
            <a:ext cx="2209800" cy="1930400"/>
            <a:chOff x="2112" y="2016"/>
            <a:chExt cx="1392" cy="1216"/>
          </a:xfrm>
        </p:grpSpPr>
        <p:sp>
          <p:nvSpPr>
            <p:cNvPr id="16397" name="AutoShape 11"/>
            <p:cNvSpPr>
              <a:spLocks noChangeArrowheads="1"/>
            </p:cNvSpPr>
            <p:nvPr/>
          </p:nvSpPr>
          <p:spPr bwMode="auto">
            <a:xfrm>
              <a:off x="2688" y="2016"/>
              <a:ext cx="239" cy="480"/>
            </a:xfrm>
            <a:prstGeom prst="downArrow">
              <a:avLst>
                <a:gd name="adj1" fmla="val 50000"/>
                <a:gd name="adj2" fmla="val 50209"/>
              </a:avLst>
            </a:prstGeom>
            <a:solidFill>
              <a:srgbClr val="FF3300"/>
            </a:solidFill>
            <a:ln w="9525">
              <a:solidFill>
                <a:schemeClr val="tx1"/>
              </a:solidFill>
              <a:miter lim="800000"/>
              <a:headEnd/>
              <a:tailEnd/>
            </a:ln>
          </p:spPr>
          <p:txBody>
            <a:bodyPr wrap="none" anchor="ctr"/>
            <a:lstStyle/>
            <a:p>
              <a:endParaRPr lang="en-US">
                <a:latin typeface="Comic Sans MS" pitchFamily="66" charset="0"/>
              </a:endParaRPr>
            </a:p>
          </p:txBody>
        </p:sp>
        <p:sp>
          <p:nvSpPr>
            <p:cNvPr id="16398" name="Text Box 12"/>
            <p:cNvSpPr txBox="1">
              <a:spLocks noChangeArrowheads="1"/>
            </p:cNvSpPr>
            <p:nvPr/>
          </p:nvSpPr>
          <p:spPr bwMode="auto">
            <a:xfrm>
              <a:off x="2112" y="2592"/>
              <a:ext cx="1392" cy="640"/>
            </a:xfrm>
            <a:prstGeom prst="rect">
              <a:avLst/>
            </a:prstGeom>
            <a:noFill/>
            <a:ln w="9525">
              <a:noFill/>
              <a:miter lim="800000"/>
              <a:headEnd/>
              <a:tailEnd/>
            </a:ln>
          </p:spPr>
          <p:txBody>
            <a:bodyPr wrap="square">
              <a:spAutoFit/>
            </a:bodyPr>
            <a:lstStyle/>
            <a:p>
              <a:pPr algn="ctr">
                <a:spcBef>
                  <a:spcPct val="50000"/>
                </a:spcBef>
              </a:pPr>
              <a:r>
                <a:rPr lang="en-US" sz="2400" b="1" dirty="0">
                  <a:latin typeface="Comic Sans MS" pitchFamily="66" charset="0"/>
                </a:rPr>
                <a:t>Budget</a:t>
              </a:r>
            </a:p>
            <a:p>
              <a:pPr algn="ctr">
                <a:spcBef>
                  <a:spcPct val="50000"/>
                </a:spcBef>
              </a:pPr>
              <a:r>
                <a:rPr lang="en-US" sz="2400" b="1" dirty="0" smtClean="0">
                  <a:latin typeface="Comic Sans MS" pitchFamily="66" charset="0"/>
                </a:rPr>
                <a:t>Fund Source</a:t>
              </a:r>
              <a:endParaRPr lang="en-US" sz="2400" b="1" dirty="0">
                <a:latin typeface="Comic Sans MS" pitchFamily="66" charset="0"/>
              </a:endParaRPr>
            </a:p>
          </p:txBody>
        </p:sp>
      </p:grpSp>
      <p:grpSp>
        <p:nvGrpSpPr>
          <p:cNvPr id="5" name="Group 13"/>
          <p:cNvGrpSpPr>
            <a:grpSpLocks/>
          </p:cNvGrpSpPr>
          <p:nvPr/>
        </p:nvGrpSpPr>
        <p:grpSpPr bwMode="auto">
          <a:xfrm>
            <a:off x="5257800" y="3124200"/>
            <a:ext cx="1752600" cy="2973917"/>
            <a:chOff x="3312" y="2016"/>
            <a:chExt cx="1104" cy="1405"/>
          </a:xfrm>
        </p:grpSpPr>
        <p:sp>
          <p:nvSpPr>
            <p:cNvPr id="16395" name="AutoShape 14"/>
            <p:cNvSpPr>
              <a:spLocks noChangeArrowheads="1"/>
            </p:cNvSpPr>
            <p:nvPr/>
          </p:nvSpPr>
          <p:spPr bwMode="auto">
            <a:xfrm>
              <a:off x="3792" y="2016"/>
              <a:ext cx="239" cy="480"/>
            </a:xfrm>
            <a:prstGeom prst="downArrow">
              <a:avLst>
                <a:gd name="adj1" fmla="val 50000"/>
                <a:gd name="adj2" fmla="val 50209"/>
              </a:avLst>
            </a:prstGeom>
            <a:solidFill>
              <a:srgbClr val="FF3300"/>
            </a:solidFill>
            <a:ln w="9525">
              <a:solidFill>
                <a:schemeClr val="tx1"/>
              </a:solidFill>
              <a:miter lim="800000"/>
              <a:headEnd/>
              <a:tailEnd/>
            </a:ln>
          </p:spPr>
          <p:txBody>
            <a:bodyPr wrap="none" anchor="ctr"/>
            <a:lstStyle/>
            <a:p>
              <a:endParaRPr lang="en-US">
                <a:latin typeface="Comic Sans MS" pitchFamily="66" charset="0"/>
              </a:endParaRPr>
            </a:p>
          </p:txBody>
        </p:sp>
        <p:sp>
          <p:nvSpPr>
            <p:cNvPr id="16396" name="Text Box 15"/>
            <p:cNvSpPr txBox="1">
              <a:spLocks noChangeArrowheads="1"/>
            </p:cNvSpPr>
            <p:nvPr/>
          </p:nvSpPr>
          <p:spPr bwMode="auto">
            <a:xfrm>
              <a:off x="3312" y="2592"/>
              <a:ext cx="1104" cy="829"/>
            </a:xfrm>
            <a:prstGeom prst="rect">
              <a:avLst/>
            </a:prstGeom>
            <a:noFill/>
            <a:ln w="9525">
              <a:noFill/>
              <a:miter lim="800000"/>
              <a:headEnd/>
              <a:tailEnd/>
            </a:ln>
          </p:spPr>
          <p:txBody>
            <a:bodyPr>
              <a:spAutoFit/>
            </a:bodyPr>
            <a:lstStyle/>
            <a:p>
              <a:pPr algn="ctr">
                <a:spcBef>
                  <a:spcPct val="50000"/>
                </a:spcBef>
              </a:pPr>
              <a:r>
                <a:rPr lang="en-US" sz="2400" b="1" dirty="0">
                  <a:latin typeface="Comic Sans MS" pitchFamily="66" charset="0"/>
                </a:rPr>
                <a:t>Purpose</a:t>
              </a:r>
            </a:p>
            <a:p>
              <a:pPr algn="ctr">
                <a:spcBef>
                  <a:spcPct val="50000"/>
                </a:spcBef>
              </a:pPr>
              <a:r>
                <a:rPr lang="en-US" sz="2400" b="1" dirty="0" smtClean="0">
                  <a:latin typeface="Comic Sans MS" pitchFamily="66" charset="0"/>
                </a:rPr>
                <a:t>A-21 Institution Function</a:t>
              </a:r>
              <a:endParaRPr lang="en-US" sz="2400" b="1" dirty="0">
                <a:latin typeface="Comic Sans MS" pitchFamily="66" charset="0"/>
              </a:endParaRPr>
            </a:p>
          </p:txBody>
        </p:sp>
      </p:grpSp>
      <p:grpSp>
        <p:nvGrpSpPr>
          <p:cNvPr id="6" name="Group 16"/>
          <p:cNvGrpSpPr>
            <a:grpSpLocks/>
          </p:cNvGrpSpPr>
          <p:nvPr/>
        </p:nvGrpSpPr>
        <p:grpSpPr bwMode="auto">
          <a:xfrm>
            <a:off x="7162800" y="3200400"/>
            <a:ext cx="1828800" cy="1344613"/>
            <a:chOff x="4512" y="2016"/>
            <a:chExt cx="1152" cy="847"/>
          </a:xfrm>
        </p:grpSpPr>
        <p:sp>
          <p:nvSpPr>
            <p:cNvPr id="16393" name="AutoShape 17"/>
            <p:cNvSpPr>
              <a:spLocks noChangeArrowheads="1"/>
            </p:cNvSpPr>
            <p:nvPr/>
          </p:nvSpPr>
          <p:spPr bwMode="auto">
            <a:xfrm>
              <a:off x="4992" y="2016"/>
              <a:ext cx="239" cy="480"/>
            </a:xfrm>
            <a:prstGeom prst="downArrow">
              <a:avLst>
                <a:gd name="adj1" fmla="val 50000"/>
                <a:gd name="adj2" fmla="val 50209"/>
              </a:avLst>
            </a:prstGeom>
            <a:solidFill>
              <a:srgbClr val="FF3300"/>
            </a:solidFill>
            <a:ln w="9525">
              <a:solidFill>
                <a:schemeClr val="tx1"/>
              </a:solidFill>
              <a:miter lim="800000"/>
              <a:headEnd/>
              <a:tailEnd/>
            </a:ln>
          </p:spPr>
          <p:txBody>
            <a:bodyPr wrap="none" anchor="ctr"/>
            <a:lstStyle/>
            <a:p>
              <a:endParaRPr lang="en-US">
                <a:latin typeface="Comic Sans MS" pitchFamily="66" charset="0"/>
              </a:endParaRPr>
            </a:p>
          </p:txBody>
        </p:sp>
        <p:sp>
          <p:nvSpPr>
            <p:cNvPr id="16394" name="Text Box 18"/>
            <p:cNvSpPr txBox="1">
              <a:spLocks noChangeArrowheads="1"/>
            </p:cNvSpPr>
            <p:nvPr/>
          </p:nvSpPr>
          <p:spPr bwMode="auto">
            <a:xfrm>
              <a:off x="4512" y="2592"/>
              <a:ext cx="1152" cy="271"/>
            </a:xfrm>
            <a:prstGeom prst="rect">
              <a:avLst/>
            </a:prstGeom>
            <a:noFill/>
            <a:ln w="9525">
              <a:noFill/>
              <a:miter lim="800000"/>
              <a:headEnd/>
              <a:tailEnd/>
            </a:ln>
          </p:spPr>
          <p:txBody>
            <a:bodyPr>
              <a:spAutoFit/>
            </a:bodyPr>
            <a:lstStyle/>
            <a:p>
              <a:pPr algn="ctr">
                <a:spcBef>
                  <a:spcPct val="50000"/>
                </a:spcBef>
              </a:pPr>
              <a:r>
                <a:rPr lang="en-US" sz="2200" b="1">
                  <a:latin typeface="Comic Sans MS" pitchFamily="66" charset="0"/>
                </a:rPr>
                <a:t>Department</a:t>
              </a:r>
            </a:p>
          </p:txBody>
        </p:sp>
      </p:grpSp>
    </p:spTree>
    <p:extLst>
      <p:ext uri="{BB962C8B-B14F-4D97-AF65-F5344CB8AC3E}">
        <p14:creationId xmlns:p14="http://schemas.microsoft.com/office/powerpoint/2010/main" val="224470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914400" y="457200"/>
            <a:ext cx="7467600" cy="533400"/>
          </a:xfrm>
        </p:spPr>
        <p:txBody>
          <a:bodyPr/>
          <a:lstStyle/>
          <a:p>
            <a:r>
              <a:rPr lang="en-US" sz="3600" dirty="0" smtClean="0">
                <a:solidFill>
                  <a:schemeClr val="bg1">
                    <a:lumMod val="25000"/>
                  </a:schemeClr>
                </a:solidFill>
                <a:latin typeface="Comic Sans MS" pitchFamily="66" charset="0"/>
              </a:rPr>
              <a:t>UNC Central Accounting Report</a:t>
            </a:r>
          </a:p>
        </p:txBody>
      </p:sp>
      <p:graphicFrame>
        <p:nvGraphicFramePr>
          <p:cNvPr id="3074" name="Object 3"/>
          <p:cNvGraphicFramePr>
            <a:graphicFrameLocks noChangeAspect="1"/>
          </p:cNvGraphicFramePr>
          <p:nvPr/>
        </p:nvGraphicFramePr>
        <p:xfrm>
          <a:off x="1524000" y="1395413"/>
          <a:ext cx="6097588" cy="4068762"/>
        </p:xfrm>
        <a:graphic>
          <a:graphicData uri="http://schemas.openxmlformats.org/presentationml/2006/ole">
            <mc:AlternateContent xmlns:mc="http://schemas.openxmlformats.org/markup-compatibility/2006">
              <mc:Choice xmlns:v="urn:schemas-microsoft-com:vml" Requires="v">
                <p:oleObj spid="_x0000_s6212" name="Chart" r:id="rId4" imgW="6096000" imgH="4067251" progId="MSGraph.Chart.8">
                  <p:embed followColorScheme="full"/>
                </p:oleObj>
              </mc:Choice>
              <mc:Fallback>
                <p:oleObj name="Chart" r:id="rId4" imgW="6096000" imgH="4067251" progId="MSGraph.Chart.8">
                  <p:embed followColorScheme="full"/>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395413"/>
                        <a:ext cx="6097588" cy="4068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Object 4"/>
          <p:cNvGraphicFramePr>
            <a:graphicFrameLocks noChangeAspect="1"/>
          </p:cNvGraphicFramePr>
          <p:nvPr>
            <p:extLst>
              <p:ext uri="{D42A27DB-BD31-4B8C-83A1-F6EECF244321}">
                <p14:modId xmlns:p14="http://schemas.microsoft.com/office/powerpoint/2010/main" val="2515857446"/>
              </p:ext>
            </p:extLst>
          </p:nvPr>
        </p:nvGraphicFramePr>
        <p:xfrm>
          <a:off x="52387" y="609600"/>
          <a:ext cx="9117013" cy="6605587"/>
        </p:xfrm>
        <a:graphic>
          <a:graphicData uri="http://schemas.openxmlformats.org/presentationml/2006/ole">
            <mc:AlternateContent xmlns:mc="http://schemas.openxmlformats.org/markup-compatibility/2006">
              <mc:Choice xmlns:v="urn:schemas-microsoft-com:vml" Requires="v">
                <p:oleObj spid="_x0000_s6213" name="Document" r:id="rId6" imgW="9622440" imgH="6976800" progId="Word.Document.8">
                  <p:embed/>
                </p:oleObj>
              </mc:Choice>
              <mc:Fallback>
                <p:oleObj name="Document" r:id="rId6" imgW="9622440" imgH="6976800" progId="Word.Documen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387" y="609600"/>
                        <a:ext cx="9117013" cy="6605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47618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914400" y="457200"/>
            <a:ext cx="7467600" cy="533400"/>
          </a:xfrm>
        </p:spPr>
        <p:txBody>
          <a:bodyPr/>
          <a:lstStyle/>
          <a:p>
            <a:r>
              <a:rPr lang="en-US" sz="3600" dirty="0" smtClean="0">
                <a:solidFill>
                  <a:schemeClr val="bg1">
                    <a:lumMod val="25000"/>
                  </a:schemeClr>
                </a:solidFill>
                <a:latin typeface="Comic Sans MS" pitchFamily="66" charset="0"/>
              </a:rPr>
              <a:t>UNC Central Accounting Report</a:t>
            </a:r>
          </a:p>
        </p:txBody>
      </p:sp>
      <p:graphicFrame>
        <p:nvGraphicFramePr>
          <p:cNvPr id="3074" name="Object 3"/>
          <p:cNvGraphicFramePr>
            <a:graphicFrameLocks noChangeAspect="1"/>
          </p:cNvGraphicFramePr>
          <p:nvPr/>
        </p:nvGraphicFramePr>
        <p:xfrm>
          <a:off x="1524000" y="1395413"/>
          <a:ext cx="6097588" cy="4068762"/>
        </p:xfrm>
        <a:graphic>
          <a:graphicData uri="http://schemas.openxmlformats.org/presentationml/2006/ole">
            <mc:AlternateContent xmlns:mc="http://schemas.openxmlformats.org/markup-compatibility/2006">
              <mc:Choice xmlns:v="urn:schemas-microsoft-com:vml" Requires="v">
                <p:oleObj spid="_x0000_s7242" name="Chart" r:id="rId4" imgW="6096000" imgH="4067251" progId="MSGraph.Chart.8">
                  <p:embed followColorScheme="full"/>
                </p:oleObj>
              </mc:Choice>
              <mc:Fallback>
                <p:oleObj name="Chart" r:id="rId4" imgW="6096000" imgH="4067251" progId="MSGraph.Chart.8">
                  <p:embed followColorScheme="full"/>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395413"/>
                        <a:ext cx="6097588" cy="4068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Object 4"/>
          <p:cNvGraphicFramePr>
            <a:graphicFrameLocks noChangeAspect="1"/>
          </p:cNvGraphicFramePr>
          <p:nvPr>
            <p:extLst>
              <p:ext uri="{D42A27DB-BD31-4B8C-83A1-F6EECF244321}">
                <p14:modId xmlns:p14="http://schemas.microsoft.com/office/powerpoint/2010/main" val="3220770503"/>
              </p:ext>
            </p:extLst>
          </p:nvPr>
        </p:nvGraphicFramePr>
        <p:xfrm>
          <a:off x="103187" y="609600"/>
          <a:ext cx="9117013" cy="6605587"/>
        </p:xfrm>
        <a:graphic>
          <a:graphicData uri="http://schemas.openxmlformats.org/presentationml/2006/ole">
            <mc:AlternateContent xmlns:mc="http://schemas.openxmlformats.org/markup-compatibility/2006">
              <mc:Choice xmlns:v="urn:schemas-microsoft-com:vml" Requires="v">
                <p:oleObj spid="_x0000_s7243" name="Document" r:id="rId6" imgW="9622440" imgH="6976800" progId="Word.Document.8">
                  <p:embed/>
                </p:oleObj>
              </mc:Choice>
              <mc:Fallback>
                <p:oleObj name="Document" r:id="rId6" imgW="9622440" imgH="6976800" progId="Word.Documen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187" y="609600"/>
                        <a:ext cx="9117013" cy="6605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2590800" y="1338223"/>
            <a:ext cx="1371600" cy="707886"/>
          </a:xfrm>
          <a:prstGeom prst="rect">
            <a:avLst/>
          </a:prstGeom>
          <a:solidFill>
            <a:srgbClr val="FFFF00"/>
          </a:solidFill>
          <a:ln w="38100">
            <a:solidFill>
              <a:schemeClr val="tx1"/>
            </a:solidFill>
          </a:ln>
        </p:spPr>
        <p:txBody>
          <a:bodyPr wrap="square" rtlCol="0">
            <a:spAutoFit/>
          </a:bodyPr>
          <a:lstStyle/>
          <a:p>
            <a:pPr algn="ctr"/>
            <a:r>
              <a:rPr lang="en-US" sz="2000" dirty="0" smtClean="0">
                <a:latin typeface="Comic Sans MS" pitchFamily="66" charset="0"/>
              </a:rPr>
              <a:t>Account Number</a:t>
            </a:r>
            <a:endParaRPr lang="en-US" sz="2000" dirty="0">
              <a:latin typeface="Comic Sans MS" pitchFamily="66" charset="0"/>
            </a:endParaRPr>
          </a:p>
        </p:txBody>
      </p:sp>
      <p:sp>
        <p:nvSpPr>
          <p:cNvPr id="4" name="Left Arrow 3"/>
          <p:cNvSpPr/>
          <p:nvPr/>
        </p:nvSpPr>
        <p:spPr bwMode="auto">
          <a:xfrm>
            <a:off x="1612392" y="1449850"/>
            <a:ext cx="978408" cy="484632"/>
          </a:xfrm>
          <a:prstGeom prst="leftArrow">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smtClean="0">
              <a:ln>
                <a:noFill/>
              </a:ln>
              <a:solidFill>
                <a:schemeClr val="tx1"/>
              </a:solidFill>
              <a:effectLst/>
              <a:latin typeface="Book Antiqua" pitchFamily="18" charset="0"/>
            </a:endParaRPr>
          </a:p>
        </p:txBody>
      </p:sp>
    </p:spTree>
    <p:extLst>
      <p:ext uri="{BB962C8B-B14F-4D97-AF65-F5344CB8AC3E}">
        <p14:creationId xmlns:p14="http://schemas.microsoft.com/office/powerpoint/2010/main" val="36222936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914400" y="457200"/>
            <a:ext cx="7467600" cy="533400"/>
          </a:xfrm>
        </p:spPr>
        <p:txBody>
          <a:bodyPr/>
          <a:lstStyle/>
          <a:p>
            <a:r>
              <a:rPr lang="en-US" sz="3600" dirty="0" smtClean="0">
                <a:solidFill>
                  <a:schemeClr val="bg1">
                    <a:lumMod val="25000"/>
                  </a:schemeClr>
                </a:solidFill>
                <a:latin typeface="Comic Sans MS" pitchFamily="66" charset="0"/>
              </a:rPr>
              <a:t>UNC Central Accounting Report</a:t>
            </a:r>
          </a:p>
        </p:txBody>
      </p:sp>
      <p:graphicFrame>
        <p:nvGraphicFramePr>
          <p:cNvPr id="3074" name="Object 3"/>
          <p:cNvGraphicFramePr>
            <a:graphicFrameLocks noChangeAspect="1"/>
          </p:cNvGraphicFramePr>
          <p:nvPr/>
        </p:nvGraphicFramePr>
        <p:xfrm>
          <a:off x="1524000" y="1395413"/>
          <a:ext cx="6097588" cy="4068762"/>
        </p:xfrm>
        <a:graphic>
          <a:graphicData uri="http://schemas.openxmlformats.org/presentationml/2006/ole">
            <mc:AlternateContent xmlns:mc="http://schemas.openxmlformats.org/markup-compatibility/2006">
              <mc:Choice xmlns:v="urn:schemas-microsoft-com:vml" Requires="v">
                <p:oleObj spid="_x0000_s9288" name="Chart" r:id="rId4" imgW="6096000" imgH="4067251" progId="MSGraph.Chart.8">
                  <p:embed followColorScheme="full"/>
                </p:oleObj>
              </mc:Choice>
              <mc:Fallback>
                <p:oleObj name="Chart" r:id="rId4" imgW="6096000" imgH="4067251" progId="MSGraph.Chart.8">
                  <p:embed followColorScheme="full"/>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395413"/>
                        <a:ext cx="6097588" cy="4068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Object 4"/>
          <p:cNvGraphicFramePr>
            <a:graphicFrameLocks noChangeAspect="1"/>
          </p:cNvGraphicFramePr>
          <p:nvPr>
            <p:extLst>
              <p:ext uri="{D42A27DB-BD31-4B8C-83A1-F6EECF244321}">
                <p14:modId xmlns:p14="http://schemas.microsoft.com/office/powerpoint/2010/main" val="398895057"/>
              </p:ext>
            </p:extLst>
          </p:nvPr>
        </p:nvGraphicFramePr>
        <p:xfrm>
          <a:off x="39687" y="609600"/>
          <a:ext cx="9117013" cy="6605587"/>
        </p:xfrm>
        <a:graphic>
          <a:graphicData uri="http://schemas.openxmlformats.org/presentationml/2006/ole">
            <mc:AlternateContent xmlns:mc="http://schemas.openxmlformats.org/markup-compatibility/2006">
              <mc:Choice xmlns:v="urn:schemas-microsoft-com:vml" Requires="v">
                <p:oleObj spid="_x0000_s9289" name="Document" r:id="rId6" imgW="9622440" imgH="6976800" progId="Word.Document.8">
                  <p:embed/>
                </p:oleObj>
              </mc:Choice>
              <mc:Fallback>
                <p:oleObj name="Document" r:id="rId6" imgW="9622440" imgH="6976800" progId="Word.Documen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87" y="609600"/>
                        <a:ext cx="9117013" cy="6605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2362200" y="2023715"/>
            <a:ext cx="1371600" cy="707886"/>
          </a:xfrm>
          <a:prstGeom prst="rect">
            <a:avLst/>
          </a:prstGeom>
          <a:solidFill>
            <a:srgbClr val="FFFF00"/>
          </a:solidFill>
          <a:ln w="38100">
            <a:solidFill>
              <a:schemeClr val="tx1"/>
            </a:solidFill>
          </a:ln>
        </p:spPr>
        <p:txBody>
          <a:bodyPr wrap="square" rtlCol="0">
            <a:spAutoFit/>
          </a:bodyPr>
          <a:lstStyle/>
          <a:p>
            <a:pPr algn="ctr"/>
            <a:r>
              <a:rPr lang="en-US" sz="2000" dirty="0" smtClean="0">
                <a:latin typeface="Comic Sans MS" pitchFamily="66" charset="0"/>
              </a:rPr>
              <a:t>Line Items</a:t>
            </a:r>
            <a:endParaRPr lang="en-US" sz="2000" dirty="0">
              <a:latin typeface="Comic Sans MS" pitchFamily="66" charset="0"/>
            </a:endParaRPr>
          </a:p>
        </p:txBody>
      </p:sp>
      <p:sp>
        <p:nvSpPr>
          <p:cNvPr id="5" name="Left Arrow 4"/>
          <p:cNvSpPr/>
          <p:nvPr/>
        </p:nvSpPr>
        <p:spPr bwMode="auto">
          <a:xfrm rot="20077984">
            <a:off x="1479548" y="2303067"/>
            <a:ext cx="978408" cy="484632"/>
          </a:xfrm>
          <a:prstGeom prst="leftArrow">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smtClean="0">
              <a:ln>
                <a:noFill/>
              </a:ln>
              <a:solidFill>
                <a:schemeClr val="tx1"/>
              </a:solidFill>
              <a:effectLst/>
              <a:latin typeface="Book Antiqua" pitchFamily="18" charset="0"/>
            </a:endParaRPr>
          </a:p>
        </p:txBody>
      </p:sp>
    </p:spTree>
    <p:extLst>
      <p:ext uri="{BB962C8B-B14F-4D97-AF65-F5344CB8AC3E}">
        <p14:creationId xmlns:p14="http://schemas.microsoft.com/office/powerpoint/2010/main" val="2353017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914400" y="457200"/>
            <a:ext cx="7467600" cy="533400"/>
          </a:xfrm>
        </p:spPr>
        <p:txBody>
          <a:bodyPr/>
          <a:lstStyle/>
          <a:p>
            <a:r>
              <a:rPr lang="en-US" sz="3600" dirty="0" smtClean="0">
                <a:solidFill>
                  <a:schemeClr val="bg1">
                    <a:lumMod val="25000"/>
                  </a:schemeClr>
                </a:solidFill>
                <a:latin typeface="Comic Sans MS" pitchFamily="66" charset="0"/>
              </a:rPr>
              <a:t>UNC Central Accounting Report</a:t>
            </a:r>
          </a:p>
        </p:txBody>
      </p:sp>
      <p:graphicFrame>
        <p:nvGraphicFramePr>
          <p:cNvPr id="3074" name="Object 3"/>
          <p:cNvGraphicFramePr>
            <a:graphicFrameLocks noChangeAspect="1"/>
          </p:cNvGraphicFramePr>
          <p:nvPr/>
        </p:nvGraphicFramePr>
        <p:xfrm>
          <a:off x="1524000" y="1395413"/>
          <a:ext cx="6097588" cy="4068762"/>
        </p:xfrm>
        <a:graphic>
          <a:graphicData uri="http://schemas.openxmlformats.org/presentationml/2006/ole">
            <mc:AlternateContent xmlns:mc="http://schemas.openxmlformats.org/markup-compatibility/2006">
              <mc:Choice xmlns:v="urn:schemas-microsoft-com:vml" Requires="v">
                <p:oleObj spid="_x0000_s10312" name="Chart" r:id="rId4" imgW="6096000" imgH="4067251" progId="MSGraph.Chart.8">
                  <p:embed followColorScheme="full"/>
                </p:oleObj>
              </mc:Choice>
              <mc:Fallback>
                <p:oleObj name="Chart" r:id="rId4" imgW="6096000" imgH="4067251" progId="MSGraph.Chart.8">
                  <p:embed followColorScheme="full"/>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395413"/>
                        <a:ext cx="6097588" cy="4068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Object 4"/>
          <p:cNvGraphicFramePr>
            <a:graphicFrameLocks noChangeAspect="1"/>
          </p:cNvGraphicFramePr>
          <p:nvPr>
            <p:extLst>
              <p:ext uri="{D42A27DB-BD31-4B8C-83A1-F6EECF244321}">
                <p14:modId xmlns:p14="http://schemas.microsoft.com/office/powerpoint/2010/main" val="3538744590"/>
              </p:ext>
            </p:extLst>
          </p:nvPr>
        </p:nvGraphicFramePr>
        <p:xfrm>
          <a:off x="52387" y="609600"/>
          <a:ext cx="9117013" cy="6605587"/>
        </p:xfrm>
        <a:graphic>
          <a:graphicData uri="http://schemas.openxmlformats.org/presentationml/2006/ole">
            <mc:AlternateContent xmlns:mc="http://schemas.openxmlformats.org/markup-compatibility/2006">
              <mc:Choice xmlns:v="urn:schemas-microsoft-com:vml" Requires="v">
                <p:oleObj spid="_x0000_s10313" name="Document" r:id="rId6" imgW="9622440" imgH="6976800" progId="Word.Document.8">
                  <p:embed/>
                </p:oleObj>
              </mc:Choice>
              <mc:Fallback>
                <p:oleObj name="Document" r:id="rId6" imgW="9622440" imgH="6976800" progId="Word.Documen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387" y="609600"/>
                        <a:ext cx="9117013" cy="6605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2057400" y="1095345"/>
            <a:ext cx="1371600" cy="400110"/>
          </a:xfrm>
          <a:prstGeom prst="rect">
            <a:avLst/>
          </a:prstGeom>
          <a:solidFill>
            <a:srgbClr val="FFFF00"/>
          </a:solidFill>
          <a:ln w="38100">
            <a:solidFill>
              <a:schemeClr val="tx1"/>
            </a:solidFill>
          </a:ln>
        </p:spPr>
        <p:txBody>
          <a:bodyPr wrap="square" rtlCol="0">
            <a:spAutoFit/>
          </a:bodyPr>
          <a:lstStyle/>
          <a:p>
            <a:pPr algn="ctr"/>
            <a:r>
              <a:rPr lang="en-US" sz="2000" dirty="0" smtClean="0">
                <a:latin typeface="Comic Sans MS" pitchFamily="66" charset="0"/>
              </a:rPr>
              <a:t>Budget</a:t>
            </a:r>
            <a:endParaRPr lang="en-US" sz="2000" dirty="0">
              <a:latin typeface="Comic Sans MS" pitchFamily="66" charset="0"/>
            </a:endParaRPr>
          </a:p>
        </p:txBody>
      </p:sp>
      <p:sp>
        <p:nvSpPr>
          <p:cNvPr id="4" name="Down Arrow 3"/>
          <p:cNvSpPr/>
          <p:nvPr/>
        </p:nvSpPr>
        <p:spPr bwMode="auto">
          <a:xfrm>
            <a:off x="2514600" y="1524000"/>
            <a:ext cx="484632" cy="978408"/>
          </a:xfrm>
          <a:prstGeom prst="downArrow">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smtClean="0">
              <a:ln>
                <a:noFill/>
              </a:ln>
              <a:solidFill>
                <a:schemeClr val="tx1"/>
              </a:solidFill>
              <a:effectLst/>
              <a:latin typeface="Book Antiqua" pitchFamily="18" charset="0"/>
            </a:endParaRPr>
          </a:p>
        </p:txBody>
      </p:sp>
    </p:spTree>
    <p:extLst>
      <p:ext uri="{BB962C8B-B14F-4D97-AF65-F5344CB8AC3E}">
        <p14:creationId xmlns:p14="http://schemas.microsoft.com/office/powerpoint/2010/main" val="679002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914400" y="457200"/>
            <a:ext cx="7467600" cy="533400"/>
          </a:xfrm>
        </p:spPr>
        <p:txBody>
          <a:bodyPr/>
          <a:lstStyle/>
          <a:p>
            <a:r>
              <a:rPr lang="en-US" sz="3600" dirty="0" smtClean="0">
                <a:solidFill>
                  <a:schemeClr val="bg1">
                    <a:lumMod val="25000"/>
                  </a:schemeClr>
                </a:solidFill>
                <a:latin typeface="Comic Sans MS" pitchFamily="66" charset="0"/>
              </a:rPr>
              <a:t>UNC Central Accounting Report</a:t>
            </a:r>
          </a:p>
        </p:txBody>
      </p:sp>
      <p:graphicFrame>
        <p:nvGraphicFramePr>
          <p:cNvPr id="3074" name="Object 3"/>
          <p:cNvGraphicFramePr>
            <a:graphicFrameLocks noChangeAspect="1"/>
          </p:cNvGraphicFramePr>
          <p:nvPr/>
        </p:nvGraphicFramePr>
        <p:xfrm>
          <a:off x="1524000" y="1395413"/>
          <a:ext cx="6097588" cy="4068762"/>
        </p:xfrm>
        <a:graphic>
          <a:graphicData uri="http://schemas.openxmlformats.org/presentationml/2006/ole">
            <mc:AlternateContent xmlns:mc="http://schemas.openxmlformats.org/markup-compatibility/2006">
              <mc:Choice xmlns:v="urn:schemas-microsoft-com:vml" Requires="v">
                <p:oleObj spid="_x0000_s12358" name="Chart" r:id="rId4" imgW="6096000" imgH="4067251" progId="MSGraph.Chart.8">
                  <p:embed followColorScheme="full"/>
                </p:oleObj>
              </mc:Choice>
              <mc:Fallback>
                <p:oleObj name="Chart" r:id="rId4" imgW="6096000" imgH="4067251" progId="MSGraph.Chart.8">
                  <p:embed followColorScheme="full"/>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395413"/>
                        <a:ext cx="6097588" cy="4068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Object 4"/>
          <p:cNvGraphicFramePr>
            <a:graphicFrameLocks noChangeAspect="1"/>
          </p:cNvGraphicFramePr>
          <p:nvPr>
            <p:extLst>
              <p:ext uri="{D42A27DB-BD31-4B8C-83A1-F6EECF244321}">
                <p14:modId xmlns:p14="http://schemas.microsoft.com/office/powerpoint/2010/main" val="542283207"/>
              </p:ext>
            </p:extLst>
          </p:nvPr>
        </p:nvGraphicFramePr>
        <p:xfrm>
          <a:off x="65087" y="609600"/>
          <a:ext cx="9117013" cy="6605587"/>
        </p:xfrm>
        <a:graphic>
          <a:graphicData uri="http://schemas.openxmlformats.org/presentationml/2006/ole">
            <mc:AlternateContent xmlns:mc="http://schemas.openxmlformats.org/markup-compatibility/2006">
              <mc:Choice xmlns:v="urn:schemas-microsoft-com:vml" Requires="v">
                <p:oleObj spid="_x0000_s12359" name="Document" r:id="rId6" imgW="9622440" imgH="6976800" progId="Word.Document.8">
                  <p:embed/>
                </p:oleObj>
              </mc:Choice>
              <mc:Fallback>
                <p:oleObj name="Document" r:id="rId6" imgW="9622440" imgH="6976800" progId="Word.Documen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087" y="609600"/>
                        <a:ext cx="9117013" cy="6605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4724400" y="1123890"/>
            <a:ext cx="2057400" cy="400110"/>
          </a:xfrm>
          <a:prstGeom prst="rect">
            <a:avLst/>
          </a:prstGeom>
          <a:solidFill>
            <a:srgbClr val="FFFF00"/>
          </a:solidFill>
          <a:ln w="38100">
            <a:solidFill>
              <a:schemeClr val="tx1"/>
            </a:solidFill>
          </a:ln>
        </p:spPr>
        <p:txBody>
          <a:bodyPr wrap="square" rtlCol="0">
            <a:spAutoFit/>
          </a:bodyPr>
          <a:lstStyle/>
          <a:p>
            <a:pPr algn="ctr"/>
            <a:r>
              <a:rPr lang="en-US" sz="2000" dirty="0" smtClean="0">
                <a:latin typeface="Comic Sans MS" pitchFamily="66" charset="0"/>
              </a:rPr>
              <a:t>Expenditures</a:t>
            </a:r>
            <a:endParaRPr lang="en-US" sz="2000" dirty="0">
              <a:latin typeface="Comic Sans MS" pitchFamily="66" charset="0"/>
            </a:endParaRPr>
          </a:p>
        </p:txBody>
      </p:sp>
      <p:sp>
        <p:nvSpPr>
          <p:cNvPr id="4" name="Down Arrow 3"/>
          <p:cNvSpPr/>
          <p:nvPr/>
        </p:nvSpPr>
        <p:spPr bwMode="auto">
          <a:xfrm rot="355918">
            <a:off x="5383784" y="1496413"/>
            <a:ext cx="484632" cy="978408"/>
          </a:xfrm>
          <a:prstGeom prst="downArrow">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smtClean="0">
              <a:ln>
                <a:noFill/>
              </a:ln>
              <a:solidFill>
                <a:schemeClr val="tx1"/>
              </a:solidFill>
              <a:effectLst/>
              <a:latin typeface="Book Antiqua" pitchFamily="18" charset="0"/>
            </a:endParaRPr>
          </a:p>
        </p:txBody>
      </p:sp>
    </p:spTree>
    <p:extLst>
      <p:ext uri="{BB962C8B-B14F-4D97-AF65-F5344CB8AC3E}">
        <p14:creationId xmlns:p14="http://schemas.microsoft.com/office/powerpoint/2010/main" val="793154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914400" y="457200"/>
            <a:ext cx="7467600" cy="533400"/>
          </a:xfrm>
        </p:spPr>
        <p:txBody>
          <a:bodyPr/>
          <a:lstStyle/>
          <a:p>
            <a:r>
              <a:rPr lang="en-US" sz="3600" dirty="0" smtClean="0">
                <a:solidFill>
                  <a:schemeClr val="bg1">
                    <a:lumMod val="25000"/>
                  </a:schemeClr>
                </a:solidFill>
                <a:latin typeface="Comic Sans MS" pitchFamily="66" charset="0"/>
              </a:rPr>
              <a:t>UNC Central Accounting Report</a:t>
            </a:r>
          </a:p>
        </p:txBody>
      </p:sp>
      <p:graphicFrame>
        <p:nvGraphicFramePr>
          <p:cNvPr id="3074" name="Object 3"/>
          <p:cNvGraphicFramePr>
            <a:graphicFrameLocks noChangeAspect="1"/>
          </p:cNvGraphicFramePr>
          <p:nvPr/>
        </p:nvGraphicFramePr>
        <p:xfrm>
          <a:off x="1524000" y="1395413"/>
          <a:ext cx="6097588" cy="4068762"/>
        </p:xfrm>
        <a:graphic>
          <a:graphicData uri="http://schemas.openxmlformats.org/presentationml/2006/ole">
            <mc:AlternateContent xmlns:mc="http://schemas.openxmlformats.org/markup-compatibility/2006">
              <mc:Choice xmlns:v="urn:schemas-microsoft-com:vml" Requires="v">
                <p:oleObj spid="_x0000_s13386" name="Chart" r:id="rId4" imgW="6096000" imgH="4067251" progId="MSGraph.Chart.8">
                  <p:embed followColorScheme="full"/>
                </p:oleObj>
              </mc:Choice>
              <mc:Fallback>
                <p:oleObj name="Chart" r:id="rId4" imgW="6096000" imgH="4067251" progId="MSGraph.Chart.8">
                  <p:embed followColorScheme="full"/>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395413"/>
                        <a:ext cx="6097588" cy="4068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Object 4"/>
          <p:cNvGraphicFramePr>
            <a:graphicFrameLocks noChangeAspect="1"/>
          </p:cNvGraphicFramePr>
          <p:nvPr>
            <p:extLst>
              <p:ext uri="{D42A27DB-BD31-4B8C-83A1-F6EECF244321}">
                <p14:modId xmlns:p14="http://schemas.microsoft.com/office/powerpoint/2010/main" val="916316284"/>
              </p:ext>
            </p:extLst>
          </p:nvPr>
        </p:nvGraphicFramePr>
        <p:xfrm>
          <a:off x="52387" y="609600"/>
          <a:ext cx="9117013" cy="6605587"/>
        </p:xfrm>
        <a:graphic>
          <a:graphicData uri="http://schemas.openxmlformats.org/presentationml/2006/ole">
            <mc:AlternateContent xmlns:mc="http://schemas.openxmlformats.org/markup-compatibility/2006">
              <mc:Choice xmlns:v="urn:schemas-microsoft-com:vml" Requires="v">
                <p:oleObj spid="_x0000_s13387" name="Document" r:id="rId6" imgW="9622440" imgH="6976800" progId="Word.Document.8">
                  <p:embed/>
                </p:oleObj>
              </mc:Choice>
              <mc:Fallback>
                <p:oleObj name="Document" r:id="rId6" imgW="9622440" imgH="6976800" progId="Word.Documen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387" y="609600"/>
                        <a:ext cx="9117013" cy="6605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4800600" y="1200090"/>
            <a:ext cx="2057400" cy="400110"/>
          </a:xfrm>
          <a:prstGeom prst="rect">
            <a:avLst/>
          </a:prstGeom>
          <a:solidFill>
            <a:srgbClr val="FFFF00"/>
          </a:solidFill>
          <a:ln w="38100">
            <a:solidFill>
              <a:schemeClr val="tx1"/>
            </a:solidFill>
          </a:ln>
        </p:spPr>
        <p:txBody>
          <a:bodyPr wrap="square" rtlCol="0">
            <a:spAutoFit/>
          </a:bodyPr>
          <a:lstStyle/>
          <a:p>
            <a:pPr algn="ctr"/>
            <a:r>
              <a:rPr lang="en-US" sz="2000" dirty="0" smtClean="0">
                <a:latin typeface="Comic Sans MS" pitchFamily="66" charset="0"/>
              </a:rPr>
              <a:t>Encumbrances</a:t>
            </a:r>
            <a:endParaRPr lang="en-US" sz="2000" dirty="0">
              <a:latin typeface="Comic Sans MS" pitchFamily="66" charset="0"/>
            </a:endParaRPr>
          </a:p>
        </p:txBody>
      </p:sp>
      <p:sp>
        <p:nvSpPr>
          <p:cNvPr id="6" name="TextBox 5"/>
          <p:cNvSpPr txBox="1"/>
          <p:nvPr/>
        </p:nvSpPr>
        <p:spPr>
          <a:xfrm>
            <a:off x="5111694" y="2895600"/>
            <a:ext cx="1676400" cy="2862322"/>
          </a:xfrm>
          <a:prstGeom prst="rect">
            <a:avLst/>
          </a:prstGeom>
          <a:solidFill>
            <a:srgbClr val="92D050"/>
          </a:solidFill>
          <a:ln w="38100">
            <a:solidFill>
              <a:schemeClr val="tx1"/>
            </a:solidFill>
          </a:ln>
        </p:spPr>
        <p:txBody>
          <a:bodyPr wrap="square" rtlCol="0">
            <a:spAutoFit/>
          </a:bodyPr>
          <a:lstStyle/>
          <a:p>
            <a:pPr algn="ctr"/>
            <a:r>
              <a:rPr lang="en-US" sz="2000" dirty="0" smtClean="0">
                <a:latin typeface="Comic Sans MS" pitchFamily="66" charset="0"/>
              </a:rPr>
              <a:t>Examples: Items that have been ordered,  but not received and future salary obligations.</a:t>
            </a:r>
            <a:endParaRPr lang="en-US" sz="2000" dirty="0">
              <a:latin typeface="Comic Sans MS" pitchFamily="66" charset="0"/>
            </a:endParaRPr>
          </a:p>
        </p:txBody>
      </p:sp>
      <p:sp>
        <p:nvSpPr>
          <p:cNvPr id="4" name="Down Arrow 3"/>
          <p:cNvSpPr/>
          <p:nvPr/>
        </p:nvSpPr>
        <p:spPr bwMode="auto">
          <a:xfrm rot="19739001">
            <a:off x="6172200" y="1502715"/>
            <a:ext cx="484632" cy="978408"/>
          </a:xfrm>
          <a:prstGeom prst="downArrow">
            <a:avLst>
              <a:gd name="adj1" fmla="val 59780"/>
              <a:gd name="adj2" fmla="val 50000"/>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smtClean="0">
              <a:ln>
                <a:noFill/>
              </a:ln>
              <a:solidFill>
                <a:schemeClr val="tx1"/>
              </a:solidFill>
              <a:effectLst/>
              <a:latin typeface="Book Antiqua" pitchFamily="18" charset="0"/>
            </a:endParaRPr>
          </a:p>
        </p:txBody>
      </p:sp>
    </p:spTree>
    <p:extLst>
      <p:ext uri="{BB962C8B-B14F-4D97-AF65-F5344CB8AC3E}">
        <p14:creationId xmlns:p14="http://schemas.microsoft.com/office/powerpoint/2010/main" val="2870359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914400" y="457200"/>
            <a:ext cx="7467600" cy="533400"/>
          </a:xfrm>
        </p:spPr>
        <p:txBody>
          <a:bodyPr/>
          <a:lstStyle/>
          <a:p>
            <a:r>
              <a:rPr lang="en-US" sz="3600" dirty="0" smtClean="0">
                <a:solidFill>
                  <a:schemeClr val="bg1">
                    <a:lumMod val="25000"/>
                  </a:schemeClr>
                </a:solidFill>
                <a:latin typeface="Comic Sans MS" pitchFamily="66" charset="0"/>
              </a:rPr>
              <a:t>UNC Central Accounting Report</a:t>
            </a:r>
          </a:p>
        </p:txBody>
      </p:sp>
      <p:graphicFrame>
        <p:nvGraphicFramePr>
          <p:cNvPr id="3074" name="Object 3"/>
          <p:cNvGraphicFramePr>
            <a:graphicFrameLocks noChangeAspect="1"/>
          </p:cNvGraphicFramePr>
          <p:nvPr/>
        </p:nvGraphicFramePr>
        <p:xfrm>
          <a:off x="1524000" y="1395413"/>
          <a:ext cx="6097588" cy="4068762"/>
        </p:xfrm>
        <a:graphic>
          <a:graphicData uri="http://schemas.openxmlformats.org/presentationml/2006/ole">
            <mc:AlternateContent xmlns:mc="http://schemas.openxmlformats.org/markup-compatibility/2006">
              <mc:Choice xmlns:v="urn:schemas-microsoft-com:vml" Requires="v">
                <p:oleObj spid="_x0000_s14406" name="Chart" r:id="rId4" imgW="6096000" imgH="4067251" progId="MSGraph.Chart.8">
                  <p:embed followColorScheme="full"/>
                </p:oleObj>
              </mc:Choice>
              <mc:Fallback>
                <p:oleObj name="Chart" r:id="rId4" imgW="6096000" imgH="4067251" progId="MSGraph.Chart.8">
                  <p:embed followColorScheme="full"/>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395413"/>
                        <a:ext cx="6097588" cy="4068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Object 4"/>
          <p:cNvGraphicFramePr>
            <a:graphicFrameLocks noChangeAspect="1"/>
          </p:cNvGraphicFramePr>
          <p:nvPr>
            <p:extLst>
              <p:ext uri="{D42A27DB-BD31-4B8C-83A1-F6EECF244321}">
                <p14:modId xmlns:p14="http://schemas.microsoft.com/office/powerpoint/2010/main" val="885571412"/>
              </p:ext>
            </p:extLst>
          </p:nvPr>
        </p:nvGraphicFramePr>
        <p:xfrm>
          <a:off x="52387" y="609600"/>
          <a:ext cx="9117013" cy="6605587"/>
        </p:xfrm>
        <a:graphic>
          <a:graphicData uri="http://schemas.openxmlformats.org/presentationml/2006/ole">
            <mc:AlternateContent xmlns:mc="http://schemas.openxmlformats.org/markup-compatibility/2006">
              <mc:Choice xmlns:v="urn:schemas-microsoft-com:vml" Requires="v">
                <p:oleObj spid="_x0000_s14407" name="Document" r:id="rId6" imgW="9622440" imgH="6976800" progId="Word.Document.8">
                  <p:embed/>
                </p:oleObj>
              </mc:Choice>
              <mc:Fallback>
                <p:oleObj name="Document" r:id="rId6" imgW="9622440" imgH="6976800" progId="Word.Documen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387" y="609600"/>
                        <a:ext cx="9117013" cy="6605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5562600" y="914400"/>
            <a:ext cx="2057400" cy="1323439"/>
          </a:xfrm>
          <a:prstGeom prst="rect">
            <a:avLst/>
          </a:prstGeom>
          <a:solidFill>
            <a:srgbClr val="FFFF00"/>
          </a:solidFill>
          <a:ln w="38100">
            <a:solidFill>
              <a:schemeClr val="tx1"/>
            </a:solidFill>
          </a:ln>
        </p:spPr>
        <p:txBody>
          <a:bodyPr wrap="square" rtlCol="0">
            <a:spAutoFit/>
          </a:bodyPr>
          <a:lstStyle/>
          <a:p>
            <a:pPr algn="ctr"/>
            <a:r>
              <a:rPr lang="en-US" sz="2000" dirty="0" smtClean="0">
                <a:latin typeface="Comic Sans MS" pitchFamily="66" charset="0"/>
              </a:rPr>
              <a:t>Available balances by line item and grand total</a:t>
            </a:r>
            <a:endParaRPr lang="en-US" sz="2000" dirty="0">
              <a:latin typeface="Comic Sans MS" pitchFamily="66" charset="0"/>
            </a:endParaRPr>
          </a:p>
        </p:txBody>
      </p:sp>
      <p:sp>
        <p:nvSpPr>
          <p:cNvPr id="4" name="Down Arrow 3"/>
          <p:cNvSpPr/>
          <p:nvPr/>
        </p:nvSpPr>
        <p:spPr bwMode="auto">
          <a:xfrm rot="17776713">
            <a:off x="7796785" y="1896334"/>
            <a:ext cx="484632" cy="978408"/>
          </a:xfrm>
          <a:prstGeom prst="downArrow">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smtClean="0">
              <a:ln>
                <a:noFill/>
              </a:ln>
              <a:solidFill>
                <a:schemeClr val="tx1"/>
              </a:solidFill>
              <a:effectLst/>
              <a:latin typeface="Book Antiqua" pitchFamily="18" charset="0"/>
            </a:endParaRPr>
          </a:p>
        </p:txBody>
      </p:sp>
    </p:spTree>
    <p:extLst>
      <p:ext uri="{BB962C8B-B14F-4D97-AF65-F5344CB8AC3E}">
        <p14:creationId xmlns:p14="http://schemas.microsoft.com/office/powerpoint/2010/main" val="3716274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28600" y="228600"/>
            <a:ext cx="8686800" cy="1200329"/>
          </a:xfrm>
          <a:prstGeom prst="rect">
            <a:avLst/>
          </a:prstGeom>
          <a:solidFill>
            <a:srgbClr val="C00000"/>
          </a:solidFill>
          <a:ln w="38100">
            <a:solidFill>
              <a:schemeClr val="tx1"/>
            </a:solidFill>
            <a:miter lim="800000"/>
            <a:headEnd/>
            <a:tailEnd/>
          </a:ln>
          <a:effectLst/>
        </p:spPr>
        <p:txBody>
          <a:bodyPr wrap="square">
            <a:spAutoFit/>
          </a:bodyPr>
          <a:lstStyle/>
          <a:p>
            <a:pPr algn="ctr">
              <a:spcBef>
                <a:spcPct val="50000"/>
              </a:spcBef>
              <a:defRPr/>
            </a:pPr>
            <a:r>
              <a:rPr lang="en-US" sz="3600" dirty="0">
                <a:solidFill>
                  <a:srgbClr val="FFFFFF"/>
                </a:solidFill>
                <a:latin typeface="Comic Sans MS" pitchFamily="66" charset="0"/>
              </a:rPr>
              <a:t>Twenty Cost Accounting Standards </a:t>
            </a:r>
            <a:r>
              <a:rPr lang="en-US" sz="3600" dirty="0" smtClean="0">
                <a:solidFill>
                  <a:srgbClr val="FFFFFF"/>
                </a:solidFill>
                <a:latin typeface="Comic Sans MS" pitchFamily="66" charset="0"/>
              </a:rPr>
              <a:t> Only </a:t>
            </a:r>
            <a:r>
              <a:rPr lang="en-US" sz="3600" dirty="0">
                <a:solidFill>
                  <a:srgbClr val="FFFFFF"/>
                </a:solidFill>
                <a:latin typeface="Comic Sans MS" pitchFamily="66" charset="0"/>
              </a:rPr>
              <a:t>4 </a:t>
            </a:r>
            <a:r>
              <a:rPr lang="en-US" sz="3600" dirty="0" smtClean="0">
                <a:solidFill>
                  <a:srgbClr val="FFFFFF"/>
                </a:solidFill>
                <a:latin typeface="Comic Sans MS" pitchFamily="66" charset="0"/>
              </a:rPr>
              <a:t>Apply </a:t>
            </a:r>
            <a:r>
              <a:rPr lang="en-US" sz="3600" dirty="0">
                <a:solidFill>
                  <a:srgbClr val="FFFFFF"/>
                </a:solidFill>
                <a:latin typeface="Comic Sans MS" pitchFamily="66" charset="0"/>
              </a:rPr>
              <a:t>to Universities!</a:t>
            </a:r>
          </a:p>
        </p:txBody>
      </p:sp>
      <p:sp>
        <p:nvSpPr>
          <p:cNvPr id="9219" name="Text Box 3"/>
          <p:cNvSpPr txBox="1">
            <a:spLocks noChangeArrowheads="1"/>
          </p:cNvSpPr>
          <p:nvPr/>
        </p:nvSpPr>
        <p:spPr bwMode="auto">
          <a:xfrm>
            <a:off x="533400" y="1828800"/>
            <a:ext cx="8305800" cy="2708434"/>
          </a:xfrm>
          <a:prstGeom prst="rect">
            <a:avLst/>
          </a:prstGeom>
          <a:noFill/>
          <a:ln w="9525">
            <a:noFill/>
            <a:miter lim="800000"/>
            <a:headEnd/>
            <a:tailEnd/>
          </a:ln>
        </p:spPr>
        <p:txBody>
          <a:bodyPr wrap="square">
            <a:spAutoFit/>
          </a:bodyPr>
          <a:lstStyle/>
          <a:p>
            <a:pPr lvl="1">
              <a:spcBef>
                <a:spcPct val="10000"/>
              </a:spcBef>
              <a:spcAft>
                <a:spcPct val="10000"/>
              </a:spcAft>
              <a:buFont typeface="Wingdings" pitchFamily="2" charset="2"/>
              <a:buChar char="§"/>
              <a:tabLst>
                <a:tab pos="863600" algn="l"/>
                <a:tab pos="1944688" algn="l"/>
              </a:tabLst>
              <a:defRPr/>
            </a:pPr>
            <a:r>
              <a:rPr lang="en-US" sz="3200" dirty="0" smtClean="0">
                <a:latin typeface="Comic Sans MS" pitchFamily="66" charset="0"/>
              </a:rPr>
              <a:t> 	</a:t>
            </a:r>
            <a:r>
              <a:rPr lang="en-US" sz="3000" dirty="0" smtClean="0">
                <a:latin typeface="Comic Sans MS" pitchFamily="66" charset="0"/>
              </a:rPr>
              <a:t>501 </a:t>
            </a:r>
            <a:r>
              <a:rPr lang="en-US" sz="3000" dirty="0">
                <a:latin typeface="Comic Sans MS" pitchFamily="66" charset="0"/>
              </a:rPr>
              <a:t>- Consistency in Estimating, 	</a:t>
            </a:r>
            <a:r>
              <a:rPr lang="en-US" sz="3000" dirty="0" smtClean="0">
                <a:latin typeface="Comic Sans MS" pitchFamily="66" charset="0"/>
              </a:rPr>
              <a:t>		Accumulating </a:t>
            </a:r>
            <a:r>
              <a:rPr lang="en-US" sz="3000" dirty="0">
                <a:latin typeface="Comic Sans MS" pitchFamily="66" charset="0"/>
              </a:rPr>
              <a:t>and Reporting Costs</a:t>
            </a:r>
          </a:p>
          <a:p>
            <a:pPr lvl="1">
              <a:spcBef>
                <a:spcPct val="10000"/>
              </a:spcBef>
              <a:spcAft>
                <a:spcPct val="10000"/>
              </a:spcAft>
              <a:buFont typeface="Wingdings" pitchFamily="2" charset="2"/>
              <a:buChar char="§"/>
              <a:tabLst>
                <a:tab pos="863600" algn="l"/>
                <a:tab pos="1944688" algn="l"/>
              </a:tabLst>
              <a:defRPr/>
            </a:pPr>
            <a:r>
              <a:rPr lang="en-US" sz="3000" dirty="0" smtClean="0">
                <a:latin typeface="Comic Sans MS" pitchFamily="66" charset="0"/>
              </a:rPr>
              <a:t> 	502 </a:t>
            </a:r>
            <a:r>
              <a:rPr lang="en-US" sz="3000" dirty="0">
                <a:latin typeface="Comic Sans MS" pitchFamily="66" charset="0"/>
              </a:rPr>
              <a:t>– Consistency in Allocating </a:t>
            </a:r>
            <a:r>
              <a:rPr lang="en-US" sz="3000" dirty="0" smtClean="0">
                <a:latin typeface="Comic Sans MS" pitchFamily="66" charset="0"/>
              </a:rPr>
              <a:t>Costs</a:t>
            </a:r>
          </a:p>
          <a:p>
            <a:pPr lvl="1" indent="292100">
              <a:spcBef>
                <a:spcPct val="10000"/>
              </a:spcBef>
              <a:spcAft>
                <a:spcPct val="10000"/>
              </a:spcAft>
              <a:buFont typeface="Wingdings" pitchFamily="2" charset="2"/>
              <a:buChar char="§"/>
              <a:tabLst>
                <a:tab pos="749300" algn="l"/>
                <a:tab pos="800100" algn="l"/>
                <a:tab pos="1944688" algn="l"/>
              </a:tabLst>
              <a:defRPr/>
            </a:pPr>
            <a:r>
              <a:rPr lang="en-US" sz="3000" dirty="0" smtClean="0">
                <a:latin typeface="Comic Sans MS" pitchFamily="66" charset="0"/>
              </a:rPr>
              <a:t> 505 </a:t>
            </a:r>
            <a:r>
              <a:rPr lang="en-US" sz="3000" dirty="0">
                <a:latin typeface="Comic Sans MS" pitchFamily="66" charset="0"/>
              </a:rPr>
              <a:t>– Accounting for Unallowable Costs</a:t>
            </a:r>
          </a:p>
          <a:p>
            <a:pPr lvl="1" indent="292100">
              <a:spcBef>
                <a:spcPct val="10000"/>
              </a:spcBef>
              <a:spcAft>
                <a:spcPct val="10000"/>
              </a:spcAft>
              <a:buFont typeface="Wingdings" pitchFamily="2" charset="2"/>
              <a:buChar char="§"/>
              <a:tabLst>
                <a:tab pos="749300" algn="l"/>
                <a:tab pos="800100" algn="l"/>
                <a:tab pos="1944688" algn="l"/>
              </a:tabLst>
              <a:defRPr/>
            </a:pPr>
            <a:r>
              <a:rPr lang="en-US" sz="3000" dirty="0">
                <a:latin typeface="Comic Sans MS" pitchFamily="66" charset="0"/>
              </a:rPr>
              <a:t> 506 - Cost Accounting </a:t>
            </a:r>
            <a:r>
              <a:rPr lang="en-US" sz="3000" dirty="0" smtClean="0">
                <a:latin typeface="Comic Sans MS" pitchFamily="66" charset="0"/>
              </a:rPr>
              <a:t>Period</a:t>
            </a:r>
            <a:endParaRPr lang="en-US" sz="3000" dirty="0">
              <a:latin typeface="Comic Sans MS" pitchFamily="66" charset="0"/>
            </a:endParaRPr>
          </a:p>
        </p:txBody>
      </p:sp>
      <p:sp>
        <p:nvSpPr>
          <p:cNvPr id="6" name="TextBox 5"/>
          <p:cNvSpPr txBox="1"/>
          <p:nvPr/>
        </p:nvSpPr>
        <p:spPr>
          <a:xfrm>
            <a:off x="990600" y="4724400"/>
            <a:ext cx="7391400" cy="1569660"/>
          </a:xfrm>
          <a:prstGeom prst="rect">
            <a:avLst/>
          </a:prstGeom>
          <a:solidFill>
            <a:srgbClr val="FFFF00"/>
          </a:solidFill>
          <a:ln w="381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111125" lvl="1" algn="ctr">
              <a:spcBef>
                <a:spcPct val="10000"/>
              </a:spcBef>
              <a:spcAft>
                <a:spcPct val="10000"/>
              </a:spcAft>
              <a:tabLst>
                <a:tab pos="60325" algn="l"/>
                <a:tab pos="111125" algn="l"/>
                <a:tab pos="233363" algn="l"/>
                <a:tab pos="800100" algn="l"/>
                <a:tab pos="1944688" algn="l"/>
              </a:tabLst>
            </a:pPr>
            <a:r>
              <a:rPr lang="en-US" sz="3200" dirty="0" smtClean="0">
                <a:latin typeface="Comic Sans MS" pitchFamily="66" charset="0"/>
              </a:rPr>
              <a:t>The four standards </a:t>
            </a:r>
            <a:r>
              <a:rPr lang="en-US" sz="3200" dirty="0">
                <a:latin typeface="Comic Sans MS" pitchFamily="66" charset="0"/>
              </a:rPr>
              <a:t>applicable to universities were </a:t>
            </a:r>
            <a:r>
              <a:rPr lang="en-US" sz="3200" dirty="0" smtClean="0">
                <a:latin typeface="Comic Sans MS" pitchFamily="66" charset="0"/>
              </a:rPr>
              <a:t>later </a:t>
            </a:r>
            <a:r>
              <a:rPr lang="en-US" sz="3200" dirty="0">
                <a:latin typeface="Comic Sans MS" pitchFamily="66" charset="0"/>
              </a:rPr>
              <a:t>included in OMB Circular A-21.</a:t>
            </a:r>
          </a:p>
        </p:txBody>
      </p:sp>
    </p:spTree>
    <p:extLst>
      <p:ext uri="{BB962C8B-B14F-4D97-AF65-F5344CB8AC3E}">
        <p14:creationId xmlns:p14="http://schemas.microsoft.com/office/powerpoint/2010/main" val="424766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685800" y="-381000"/>
            <a:ext cx="7772400" cy="1143000"/>
          </a:xfrm>
        </p:spPr>
        <p:txBody>
          <a:bodyPr/>
          <a:lstStyle/>
          <a:p>
            <a:pPr algn="ctr">
              <a:defRPr/>
            </a:pPr>
            <a:r>
              <a:rPr lang="en-US" b="1" dirty="0" smtClean="0">
                <a:solidFill>
                  <a:srgbClr val="C00000"/>
                </a:solidFill>
                <a:latin typeface="Comic Sans MS" pitchFamily="66" charset="0"/>
              </a:rPr>
              <a:t> All University Costs </a:t>
            </a:r>
            <a:endParaRPr lang="en-US" b="1" dirty="0" smtClean="0">
              <a:solidFill>
                <a:schemeClr val="accent6">
                  <a:lumMod val="50000"/>
                </a:schemeClr>
              </a:solidFill>
              <a:latin typeface="Comic Sans MS" pitchFamily="66" charset="0"/>
            </a:endParaRPr>
          </a:p>
        </p:txBody>
      </p:sp>
      <p:sp>
        <p:nvSpPr>
          <p:cNvPr id="19459" name="Rectangle 3"/>
          <p:cNvSpPr>
            <a:spLocks noGrp="1" noChangeArrowheads="1"/>
          </p:cNvSpPr>
          <p:nvPr>
            <p:ph type="body" idx="4294967295"/>
          </p:nvPr>
        </p:nvSpPr>
        <p:spPr>
          <a:xfrm>
            <a:off x="533400" y="1676400"/>
            <a:ext cx="7758113" cy="4200525"/>
          </a:xfrm>
        </p:spPr>
        <p:txBody>
          <a:bodyPr/>
          <a:lstStyle/>
          <a:p>
            <a:endParaRPr lang="en-US" dirty="0" smtClean="0">
              <a:latin typeface="Comic Sans MS" pitchFamily="66" charset="0"/>
            </a:endParaRPr>
          </a:p>
          <a:p>
            <a:endParaRPr lang="en-US" dirty="0" smtClean="0">
              <a:latin typeface="Comic Sans MS" pitchFamily="66" charset="0"/>
            </a:endParaRPr>
          </a:p>
        </p:txBody>
      </p:sp>
      <p:grpSp>
        <p:nvGrpSpPr>
          <p:cNvPr id="2" name="Group 4"/>
          <p:cNvGrpSpPr>
            <a:grpSpLocks/>
          </p:cNvGrpSpPr>
          <p:nvPr/>
        </p:nvGrpSpPr>
        <p:grpSpPr bwMode="auto">
          <a:xfrm>
            <a:off x="1066800" y="762000"/>
            <a:ext cx="7391400" cy="5462588"/>
            <a:chOff x="672" y="480"/>
            <a:chExt cx="4656" cy="3441"/>
          </a:xfrm>
        </p:grpSpPr>
        <p:sp>
          <p:nvSpPr>
            <p:cNvPr id="19464" name="Text Box 5"/>
            <p:cNvSpPr txBox="1">
              <a:spLocks noChangeArrowheads="1"/>
            </p:cNvSpPr>
            <p:nvPr/>
          </p:nvSpPr>
          <p:spPr bwMode="auto">
            <a:xfrm>
              <a:off x="672" y="480"/>
              <a:ext cx="4656" cy="1057"/>
            </a:xfrm>
            <a:prstGeom prst="rect">
              <a:avLst/>
            </a:prstGeom>
            <a:noFill/>
            <a:ln w="50800">
              <a:solidFill>
                <a:srgbClr val="0000FF"/>
              </a:solidFill>
              <a:miter lim="800000"/>
              <a:headEnd/>
              <a:tailEnd/>
            </a:ln>
          </p:spPr>
          <p:txBody>
            <a:bodyPr>
              <a:spAutoFit/>
            </a:bodyPr>
            <a:lstStyle/>
            <a:p>
              <a:pPr algn="ctr" eaLnBrk="1" hangingPunct="1">
                <a:spcBef>
                  <a:spcPct val="50000"/>
                </a:spcBef>
                <a:tabLst>
                  <a:tab pos="457200" algn="l"/>
                  <a:tab pos="3886200" algn="l"/>
                </a:tabLst>
              </a:pPr>
              <a:r>
                <a:rPr lang="en-US" sz="2800" dirty="0">
                  <a:latin typeface="Comic Sans MS" pitchFamily="66" charset="0"/>
                </a:rPr>
                <a:t>Total Institutional Costs</a:t>
              </a:r>
            </a:p>
            <a:p>
              <a:pPr eaLnBrk="1" hangingPunct="1">
                <a:spcBef>
                  <a:spcPct val="50000"/>
                </a:spcBef>
                <a:tabLst>
                  <a:tab pos="457200" algn="l"/>
                  <a:tab pos="3886200" algn="l"/>
                </a:tabLst>
              </a:pPr>
              <a:r>
                <a:rPr lang="en-US" sz="2000" dirty="0">
                  <a:latin typeface="Comic Sans MS" pitchFamily="66" charset="0"/>
                </a:rPr>
                <a:t>	1</a:t>
              </a:r>
              <a:r>
                <a:rPr lang="en-US" sz="1800" dirty="0">
                  <a:latin typeface="Comic Sans MS" pitchFamily="66" charset="0"/>
                </a:rPr>
                <a:t>.  Instruction	3.  Other Sponsored Activities</a:t>
              </a:r>
            </a:p>
            <a:p>
              <a:pPr eaLnBrk="1" hangingPunct="1">
                <a:spcBef>
                  <a:spcPct val="50000"/>
                </a:spcBef>
                <a:tabLst>
                  <a:tab pos="457200" algn="l"/>
                  <a:tab pos="3886200" algn="l"/>
                </a:tabLst>
              </a:pPr>
              <a:r>
                <a:rPr lang="en-US" sz="1800" dirty="0">
                  <a:latin typeface="Comic Sans MS" pitchFamily="66" charset="0"/>
                </a:rPr>
                <a:t>	2.  Organized Research	4.  Other Institutional  	     Activities</a:t>
              </a:r>
            </a:p>
          </p:txBody>
        </p:sp>
        <p:sp>
          <p:nvSpPr>
            <p:cNvPr id="19465" name="Text Box 6"/>
            <p:cNvSpPr txBox="1">
              <a:spLocks noChangeArrowheads="1"/>
            </p:cNvSpPr>
            <p:nvPr/>
          </p:nvSpPr>
          <p:spPr bwMode="auto">
            <a:xfrm>
              <a:off x="672" y="1632"/>
              <a:ext cx="2544" cy="446"/>
            </a:xfrm>
            <a:prstGeom prst="rect">
              <a:avLst/>
            </a:prstGeom>
            <a:noFill/>
            <a:ln w="44450">
              <a:solidFill>
                <a:srgbClr val="008000"/>
              </a:solidFill>
              <a:miter lim="800000"/>
              <a:headEnd/>
              <a:tailEnd/>
            </a:ln>
          </p:spPr>
          <p:txBody>
            <a:bodyPr>
              <a:spAutoFit/>
            </a:bodyPr>
            <a:lstStyle/>
            <a:p>
              <a:pPr algn="ctr" eaLnBrk="1" hangingPunct="1">
                <a:spcBef>
                  <a:spcPct val="50000"/>
                </a:spcBef>
              </a:pPr>
              <a:r>
                <a:rPr lang="en-US" sz="4000" dirty="0">
                  <a:latin typeface="Comic Sans MS" pitchFamily="66" charset="0"/>
                </a:rPr>
                <a:t>Allowable*</a:t>
              </a:r>
            </a:p>
          </p:txBody>
        </p:sp>
        <p:sp>
          <p:nvSpPr>
            <p:cNvPr id="19466" name="Text Box 7"/>
            <p:cNvSpPr txBox="1">
              <a:spLocks noChangeArrowheads="1"/>
            </p:cNvSpPr>
            <p:nvPr/>
          </p:nvSpPr>
          <p:spPr bwMode="auto">
            <a:xfrm>
              <a:off x="3264" y="1632"/>
              <a:ext cx="2064" cy="2263"/>
            </a:xfrm>
            <a:prstGeom prst="rect">
              <a:avLst/>
            </a:prstGeom>
            <a:noFill/>
            <a:ln w="38100">
              <a:solidFill>
                <a:srgbClr val="FF0000"/>
              </a:solidFill>
              <a:miter lim="800000"/>
              <a:headEnd/>
              <a:tailEnd/>
            </a:ln>
          </p:spPr>
          <p:txBody>
            <a:bodyPr>
              <a:spAutoFit/>
            </a:bodyPr>
            <a:lstStyle/>
            <a:p>
              <a:pPr algn="ctr" eaLnBrk="1" hangingPunct="1">
                <a:spcBef>
                  <a:spcPct val="50000"/>
                </a:spcBef>
              </a:pPr>
              <a:r>
                <a:rPr lang="en-US" sz="4000" dirty="0" smtClean="0">
                  <a:latin typeface="Comic Sans MS" pitchFamily="66" charset="0"/>
                </a:rPr>
                <a:t>Unallowable*</a:t>
              </a:r>
              <a:endParaRPr lang="en-US" sz="4000" dirty="0">
                <a:latin typeface="Comic Sans MS" pitchFamily="66" charset="0"/>
              </a:endParaRPr>
            </a:p>
            <a:p>
              <a:pPr algn="ctr" eaLnBrk="1" hangingPunct="1">
                <a:spcBef>
                  <a:spcPct val="50000"/>
                </a:spcBef>
              </a:pPr>
              <a:endParaRPr lang="en-US" sz="4500" dirty="0">
                <a:latin typeface="Comic Sans MS" pitchFamily="66" charset="0"/>
              </a:endParaRPr>
            </a:p>
            <a:p>
              <a:pPr algn="ctr" eaLnBrk="1" hangingPunct="1">
                <a:spcBef>
                  <a:spcPct val="50000"/>
                </a:spcBef>
              </a:pPr>
              <a:endParaRPr lang="en-US" sz="8000" dirty="0">
                <a:solidFill>
                  <a:schemeClr val="tx2"/>
                </a:solidFill>
                <a:latin typeface="Comic Sans MS" pitchFamily="66" charset="0"/>
              </a:endParaRPr>
            </a:p>
          </p:txBody>
        </p:sp>
        <p:grpSp>
          <p:nvGrpSpPr>
            <p:cNvPr id="3" name="Group 8"/>
            <p:cNvGrpSpPr>
              <a:grpSpLocks/>
            </p:cNvGrpSpPr>
            <p:nvPr/>
          </p:nvGrpSpPr>
          <p:grpSpPr bwMode="auto">
            <a:xfrm>
              <a:off x="672" y="2208"/>
              <a:ext cx="2544" cy="1713"/>
              <a:chOff x="672" y="2309"/>
              <a:chExt cx="2544" cy="1713"/>
            </a:xfrm>
          </p:grpSpPr>
          <p:sp>
            <p:nvSpPr>
              <p:cNvPr id="19468" name="Text Box 9"/>
              <p:cNvSpPr txBox="1">
                <a:spLocks noChangeArrowheads="1"/>
              </p:cNvSpPr>
              <p:nvPr/>
            </p:nvSpPr>
            <p:spPr bwMode="auto">
              <a:xfrm>
                <a:off x="672" y="2309"/>
                <a:ext cx="1392" cy="1713"/>
              </a:xfrm>
              <a:prstGeom prst="rect">
                <a:avLst/>
              </a:prstGeom>
              <a:noFill/>
              <a:ln w="38100">
                <a:solidFill>
                  <a:srgbClr val="339966"/>
                </a:solidFill>
                <a:miter lim="800000"/>
                <a:headEnd/>
                <a:tailEnd/>
              </a:ln>
            </p:spPr>
            <p:txBody>
              <a:bodyPr>
                <a:spAutoFit/>
              </a:bodyPr>
              <a:lstStyle/>
              <a:p>
                <a:pPr algn="ctr" eaLnBrk="1" hangingPunct="1">
                  <a:spcBef>
                    <a:spcPct val="50000"/>
                  </a:spcBef>
                </a:pPr>
                <a:r>
                  <a:rPr lang="en-US" sz="4400">
                    <a:latin typeface="Comic Sans MS" pitchFamily="66" charset="0"/>
                  </a:rPr>
                  <a:t>Direct</a:t>
                </a:r>
              </a:p>
              <a:p>
                <a:pPr algn="ctr" eaLnBrk="1" hangingPunct="1">
                  <a:spcBef>
                    <a:spcPct val="50000"/>
                  </a:spcBef>
                </a:pPr>
                <a:r>
                  <a:rPr lang="en-US" sz="4400">
                    <a:latin typeface="Comic Sans MS" pitchFamily="66" charset="0"/>
                  </a:rPr>
                  <a:t>Costs</a:t>
                </a:r>
              </a:p>
              <a:p>
                <a:pPr algn="ctr" eaLnBrk="1" hangingPunct="1">
                  <a:spcBef>
                    <a:spcPct val="50000"/>
                  </a:spcBef>
                </a:pPr>
                <a:endParaRPr lang="en-US" sz="4000">
                  <a:latin typeface="Comic Sans MS" pitchFamily="66" charset="0"/>
                </a:endParaRPr>
              </a:p>
            </p:txBody>
          </p:sp>
          <p:sp>
            <p:nvSpPr>
              <p:cNvPr id="19469" name="Text Box 10"/>
              <p:cNvSpPr txBox="1">
                <a:spLocks noChangeArrowheads="1"/>
              </p:cNvSpPr>
              <p:nvPr/>
            </p:nvSpPr>
            <p:spPr bwMode="auto">
              <a:xfrm>
                <a:off x="2112" y="2309"/>
                <a:ext cx="1104" cy="1469"/>
              </a:xfrm>
              <a:prstGeom prst="rect">
                <a:avLst/>
              </a:prstGeom>
              <a:noFill/>
              <a:ln w="38100">
                <a:solidFill>
                  <a:srgbClr val="008080"/>
                </a:solidFill>
                <a:miter lim="800000"/>
                <a:headEnd/>
                <a:tailEnd/>
              </a:ln>
            </p:spPr>
            <p:txBody>
              <a:bodyPr>
                <a:spAutoFit/>
              </a:bodyPr>
              <a:lstStyle/>
              <a:p>
                <a:pPr algn="ctr" eaLnBrk="1" hangingPunct="1">
                  <a:spcBef>
                    <a:spcPct val="50000"/>
                  </a:spcBef>
                </a:pPr>
                <a:r>
                  <a:rPr lang="en-US" sz="3000">
                    <a:latin typeface="Comic Sans MS" pitchFamily="66" charset="0"/>
                  </a:rPr>
                  <a:t>Indirect</a:t>
                </a:r>
              </a:p>
              <a:p>
                <a:pPr algn="ctr" eaLnBrk="1" hangingPunct="1">
                  <a:spcBef>
                    <a:spcPct val="50000"/>
                  </a:spcBef>
                </a:pPr>
                <a:r>
                  <a:rPr lang="en-US" sz="3000">
                    <a:latin typeface="Comic Sans MS" pitchFamily="66" charset="0"/>
                  </a:rPr>
                  <a:t>Costs</a:t>
                </a:r>
              </a:p>
              <a:p>
                <a:pPr algn="ctr" eaLnBrk="1" hangingPunct="1">
                  <a:spcBef>
                    <a:spcPct val="50000"/>
                  </a:spcBef>
                </a:pPr>
                <a:r>
                  <a:rPr lang="en-US" sz="3000">
                    <a:latin typeface="Comic Sans MS" pitchFamily="66" charset="0"/>
                  </a:rPr>
                  <a:t>(F&amp;A)</a:t>
                </a:r>
              </a:p>
              <a:p>
                <a:pPr algn="ctr" eaLnBrk="1" hangingPunct="1">
                  <a:spcBef>
                    <a:spcPct val="50000"/>
                  </a:spcBef>
                </a:pPr>
                <a:endParaRPr lang="en-US" sz="1700">
                  <a:latin typeface="Comic Sans MS" pitchFamily="66" charset="0"/>
                </a:endParaRPr>
              </a:p>
            </p:txBody>
          </p:sp>
        </p:grpSp>
      </p:grpSp>
      <p:sp>
        <p:nvSpPr>
          <p:cNvPr id="19461" name="Text Box 11"/>
          <p:cNvSpPr txBox="1">
            <a:spLocks noChangeArrowheads="1"/>
          </p:cNvSpPr>
          <p:nvPr/>
        </p:nvSpPr>
        <p:spPr bwMode="auto">
          <a:xfrm>
            <a:off x="990600" y="6324600"/>
            <a:ext cx="7620000" cy="366713"/>
          </a:xfrm>
          <a:prstGeom prst="rect">
            <a:avLst/>
          </a:prstGeom>
          <a:noFill/>
          <a:ln w="9525">
            <a:noFill/>
            <a:miter lim="800000"/>
            <a:headEnd/>
            <a:tailEnd/>
          </a:ln>
        </p:spPr>
        <p:txBody>
          <a:bodyPr>
            <a:spAutoFit/>
          </a:bodyPr>
          <a:lstStyle/>
          <a:p>
            <a:pPr>
              <a:spcBef>
                <a:spcPct val="50000"/>
              </a:spcBef>
            </a:pPr>
            <a:r>
              <a:rPr lang="en-US" sz="1800" b="1">
                <a:latin typeface="Comic Sans MS" pitchFamily="66" charset="0"/>
              </a:rPr>
              <a:t>* For Federal Participation</a:t>
            </a:r>
          </a:p>
        </p:txBody>
      </p:sp>
      <p:sp>
        <p:nvSpPr>
          <p:cNvPr id="13" name="TextBox 12"/>
          <p:cNvSpPr txBox="1"/>
          <p:nvPr/>
        </p:nvSpPr>
        <p:spPr>
          <a:xfrm>
            <a:off x="5029200" y="7620000"/>
            <a:ext cx="2819400" cy="523220"/>
          </a:xfrm>
          <a:prstGeom prst="rect">
            <a:avLst/>
          </a:prstGeom>
          <a:noFill/>
          <a:ln w="28575">
            <a:noFill/>
          </a:ln>
        </p:spPr>
        <p:txBody>
          <a:bodyPr wrap="square">
            <a:spAutoFit/>
          </a:bodyPr>
          <a:lstStyle/>
          <a:p>
            <a:pPr algn="ctr">
              <a:defRPr/>
            </a:pPr>
            <a:endParaRPr lang="en-US" sz="2800" b="1" dirty="0">
              <a:solidFill>
                <a:schemeClr val="accent6">
                  <a:lumMod val="50000"/>
                </a:schemeClr>
              </a:solidFill>
              <a:effectLst>
                <a:outerShdw blurRad="38100" dist="38100" dir="2700000" algn="tl">
                  <a:srgbClr val="000000">
                    <a:alpha val="43137"/>
                  </a:srgbClr>
                </a:outerShdw>
              </a:effectLst>
              <a:latin typeface="Comic Sans MS" pitchFamily="66" charset="0"/>
            </a:endParaRPr>
          </a:p>
        </p:txBody>
      </p:sp>
      <p:sp>
        <p:nvSpPr>
          <p:cNvPr id="14" name="Down Arrow 13"/>
          <p:cNvSpPr/>
          <p:nvPr/>
        </p:nvSpPr>
        <p:spPr bwMode="auto">
          <a:xfrm>
            <a:off x="1295400" y="88392"/>
            <a:ext cx="533400" cy="673608"/>
          </a:xfrm>
          <a:prstGeom prst="downArrow">
            <a:avLst>
              <a:gd name="adj1" fmla="val 43333"/>
              <a:gd name="adj2" fmla="val 50000"/>
            </a:avLst>
          </a:prstGeom>
          <a:solidFill>
            <a:srgbClr val="C0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smtClean="0">
              <a:ln>
                <a:noFill/>
              </a:ln>
              <a:solidFill>
                <a:schemeClr val="tx1"/>
              </a:solidFill>
              <a:effectLst/>
              <a:latin typeface="Book Antiqua" pitchFamily="18" charset="0"/>
            </a:endParaRPr>
          </a:p>
        </p:txBody>
      </p:sp>
      <p:sp>
        <p:nvSpPr>
          <p:cNvPr id="15" name="Down Arrow 14"/>
          <p:cNvSpPr/>
          <p:nvPr/>
        </p:nvSpPr>
        <p:spPr bwMode="auto">
          <a:xfrm>
            <a:off x="7467600" y="88392"/>
            <a:ext cx="457200" cy="673608"/>
          </a:xfrm>
          <a:prstGeom prst="downArrow">
            <a:avLst>
              <a:gd name="adj1" fmla="val 43333"/>
              <a:gd name="adj2" fmla="val 50000"/>
            </a:avLst>
          </a:prstGeom>
          <a:solidFill>
            <a:srgbClr val="C0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smtClean="0">
              <a:ln>
                <a:noFill/>
              </a:ln>
              <a:solidFill>
                <a:schemeClr val="tx1"/>
              </a:solidFill>
              <a:effectLst/>
              <a:latin typeface="Book Antiqua" pitchFamily="18" charset="0"/>
            </a:endParaRPr>
          </a:p>
        </p:txBody>
      </p:sp>
    </p:spTree>
    <p:extLst>
      <p:ext uri="{BB962C8B-B14F-4D97-AF65-F5344CB8AC3E}">
        <p14:creationId xmlns:p14="http://schemas.microsoft.com/office/powerpoint/2010/main" val="7226830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609600" y="1524000"/>
            <a:ext cx="8305800" cy="1384300"/>
          </a:xfrm>
          <a:prstGeom prst="rect">
            <a:avLst/>
          </a:prstGeom>
          <a:noFill/>
          <a:ln w="9525">
            <a:noFill/>
            <a:miter lim="800000"/>
            <a:headEnd/>
            <a:tailEnd/>
          </a:ln>
        </p:spPr>
        <p:txBody>
          <a:bodyPr>
            <a:spAutoFit/>
          </a:bodyPr>
          <a:lstStyle/>
          <a:p>
            <a:pPr marL="120650" lvl="1" indent="-6350"/>
            <a:r>
              <a:rPr lang="en-US" sz="2800" b="1" u="sng" dirty="0">
                <a:solidFill>
                  <a:srgbClr val="C00000"/>
                </a:solidFill>
                <a:latin typeface="Comic Sans MS" pitchFamily="66" charset="0"/>
              </a:rPr>
              <a:t>Tests of </a:t>
            </a:r>
            <a:r>
              <a:rPr lang="en-US" sz="2800" b="1" u="sng" dirty="0" err="1">
                <a:solidFill>
                  <a:srgbClr val="C00000"/>
                </a:solidFill>
                <a:latin typeface="Comic Sans MS" pitchFamily="66" charset="0"/>
              </a:rPr>
              <a:t>Allowability</a:t>
            </a:r>
            <a:r>
              <a:rPr lang="en-US" sz="2800" dirty="0">
                <a:latin typeface="Comic Sans MS" pitchFamily="66" charset="0"/>
              </a:rPr>
              <a:t>:  </a:t>
            </a:r>
            <a:r>
              <a:rPr lang="en-US" sz="2800" dirty="0" smtClean="0">
                <a:latin typeface="Comic Sans MS" pitchFamily="66" charset="0"/>
              </a:rPr>
              <a:t>In </a:t>
            </a:r>
            <a:r>
              <a:rPr lang="en-US" sz="2800" dirty="0">
                <a:latin typeface="Comic Sans MS" pitchFamily="66" charset="0"/>
              </a:rPr>
              <a:t>order to be allowable as either a direct or indirect cost, a cost must be:</a:t>
            </a:r>
            <a:endParaRPr lang="en-US" sz="2400" dirty="0">
              <a:latin typeface="Comic Sans MS" pitchFamily="66" charset="0"/>
            </a:endParaRPr>
          </a:p>
        </p:txBody>
      </p:sp>
      <p:sp>
        <p:nvSpPr>
          <p:cNvPr id="18435" name="Text Box 4"/>
          <p:cNvSpPr txBox="1">
            <a:spLocks noChangeArrowheads="1"/>
          </p:cNvSpPr>
          <p:nvPr/>
        </p:nvSpPr>
        <p:spPr bwMode="auto">
          <a:xfrm>
            <a:off x="457200" y="2895600"/>
            <a:ext cx="8534400" cy="523220"/>
          </a:xfrm>
          <a:prstGeom prst="rect">
            <a:avLst/>
          </a:prstGeom>
          <a:noFill/>
          <a:ln w="9525">
            <a:noFill/>
            <a:miter lim="800000"/>
            <a:headEnd/>
            <a:tailEnd/>
          </a:ln>
        </p:spPr>
        <p:txBody>
          <a:bodyPr>
            <a:spAutoFit/>
          </a:bodyPr>
          <a:lstStyle/>
          <a:p>
            <a:pPr marL="738188" indent="-457200">
              <a:spcBef>
                <a:spcPct val="50000"/>
              </a:spcBef>
              <a:buClr>
                <a:srgbClr val="C00000"/>
              </a:buClr>
              <a:buFont typeface="Arial" charset="0"/>
              <a:buAutoNum type="arabicPeriod"/>
            </a:pPr>
            <a:r>
              <a:rPr lang="en-US" sz="2800" dirty="0">
                <a:latin typeface="Comic Sans MS" pitchFamily="66" charset="0"/>
              </a:rPr>
              <a:t> </a:t>
            </a:r>
            <a:r>
              <a:rPr lang="en-US" sz="2800" dirty="0">
                <a:solidFill>
                  <a:srgbClr val="C00000"/>
                </a:solidFill>
                <a:latin typeface="Comic Sans MS" pitchFamily="66" charset="0"/>
              </a:rPr>
              <a:t>Reasonable</a:t>
            </a:r>
          </a:p>
        </p:txBody>
      </p:sp>
      <p:sp>
        <p:nvSpPr>
          <p:cNvPr id="5" name="Text Box 2"/>
          <p:cNvSpPr txBox="1">
            <a:spLocks noChangeArrowheads="1"/>
          </p:cNvSpPr>
          <p:nvPr/>
        </p:nvSpPr>
        <p:spPr bwMode="auto">
          <a:xfrm>
            <a:off x="381000" y="228600"/>
            <a:ext cx="8534400" cy="769441"/>
          </a:xfrm>
          <a:prstGeom prst="rect">
            <a:avLst/>
          </a:prstGeom>
          <a:solidFill>
            <a:srgbClr val="C00000"/>
          </a:solidFill>
          <a:ln w="38100">
            <a:headEnd/>
            <a:tailEnd/>
          </a:ln>
          <a:effectLst/>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defRPr/>
            </a:pPr>
            <a:r>
              <a:rPr lang="en-US" sz="4400" dirty="0">
                <a:solidFill>
                  <a:srgbClr val="FFFFFF"/>
                </a:solidFill>
                <a:latin typeface="Comic Sans MS" pitchFamily="66" charset="0"/>
              </a:rPr>
              <a:t>A-21 Cost Principles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609600" y="1447800"/>
            <a:ext cx="8305800" cy="2246313"/>
          </a:xfrm>
          <a:prstGeom prst="rect">
            <a:avLst/>
          </a:prstGeom>
          <a:noFill/>
          <a:ln w="9525">
            <a:noFill/>
            <a:miter lim="800000"/>
            <a:headEnd/>
            <a:tailEnd/>
          </a:ln>
        </p:spPr>
        <p:txBody>
          <a:bodyPr>
            <a:spAutoFit/>
          </a:bodyPr>
          <a:lstStyle/>
          <a:p>
            <a:pPr marL="120650" lvl="1" indent="-6350"/>
            <a:r>
              <a:rPr lang="en-US" sz="2800" b="1" u="sng" dirty="0">
                <a:solidFill>
                  <a:srgbClr val="C00000"/>
                </a:solidFill>
                <a:latin typeface="Comic Sans MS" pitchFamily="66" charset="0"/>
              </a:rPr>
              <a:t>Reasonable</a:t>
            </a:r>
            <a:r>
              <a:rPr lang="en-US" sz="2800" dirty="0">
                <a:solidFill>
                  <a:srgbClr val="C00000"/>
                </a:solidFill>
                <a:latin typeface="Comic Sans MS" pitchFamily="66" charset="0"/>
              </a:rPr>
              <a:t>:</a:t>
            </a:r>
            <a:r>
              <a:rPr lang="en-US" sz="2800" dirty="0">
                <a:latin typeface="Comic Sans MS" pitchFamily="66" charset="0"/>
              </a:rPr>
              <a:t>  </a:t>
            </a:r>
            <a:r>
              <a:rPr lang="en-US" sz="2800" dirty="0" smtClean="0">
                <a:latin typeface="Comic Sans MS" pitchFamily="66" charset="0"/>
              </a:rPr>
              <a:t>A </a:t>
            </a:r>
            <a:r>
              <a:rPr lang="en-US" sz="2800" dirty="0">
                <a:latin typeface="Comic Sans MS" pitchFamily="66" charset="0"/>
              </a:rPr>
              <a:t>cost may be considered reasonable if </a:t>
            </a:r>
            <a:r>
              <a:rPr lang="en-US" sz="2800" dirty="0" smtClean="0">
                <a:latin typeface="Comic Sans MS" pitchFamily="66" charset="0"/>
              </a:rPr>
              <a:t>its </a:t>
            </a:r>
            <a:r>
              <a:rPr lang="en-US" sz="2800" dirty="0">
                <a:latin typeface="Comic Sans MS" pitchFamily="66" charset="0"/>
              </a:rPr>
              <a:t>nature and amount reflect the action that a </a:t>
            </a:r>
            <a:r>
              <a:rPr lang="en-US" sz="2800" u="sng" dirty="0">
                <a:solidFill>
                  <a:schemeClr val="bg1">
                    <a:lumMod val="25000"/>
                  </a:schemeClr>
                </a:solidFill>
                <a:latin typeface="Comic Sans MS" pitchFamily="66" charset="0"/>
              </a:rPr>
              <a:t>prudent person</a:t>
            </a:r>
            <a:r>
              <a:rPr lang="en-US" sz="2800" dirty="0">
                <a:solidFill>
                  <a:schemeClr val="bg1">
                    <a:lumMod val="25000"/>
                  </a:schemeClr>
                </a:solidFill>
                <a:latin typeface="Comic Sans MS" pitchFamily="66" charset="0"/>
              </a:rPr>
              <a:t> </a:t>
            </a:r>
            <a:r>
              <a:rPr lang="en-US" sz="2800" dirty="0">
                <a:latin typeface="Comic Sans MS" pitchFamily="66" charset="0"/>
              </a:rPr>
              <a:t>would have taken under the </a:t>
            </a:r>
            <a:r>
              <a:rPr lang="en-US" sz="2800" u="sng" dirty="0">
                <a:solidFill>
                  <a:schemeClr val="bg1">
                    <a:lumMod val="25000"/>
                  </a:schemeClr>
                </a:solidFill>
                <a:latin typeface="Comic Sans MS" pitchFamily="66" charset="0"/>
              </a:rPr>
              <a:t>circumstances prevailing</a:t>
            </a:r>
            <a:r>
              <a:rPr lang="en-US" sz="2800" dirty="0">
                <a:solidFill>
                  <a:schemeClr val="bg1">
                    <a:lumMod val="25000"/>
                  </a:schemeClr>
                </a:solidFill>
                <a:latin typeface="Comic Sans MS" pitchFamily="66" charset="0"/>
              </a:rPr>
              <a:t> </a:t>
            </a:r>
            <a:r>
              <a:rPr lang="en-US" sz="2800" dirty="0">
                <a:latin typeface="Comic Sans MS" pitchFamily="66" charset="0"/>
              </a:rPr>
              <a:t>at the </a:t>
            </a:r>
            <a:r>
              <a:rPr lang="en-US" sz="2800" u="sng" dirty="0">
                <a:solidFill>
                  <a:schemeClr val="bg1">
                    <a:lumMod val="25000"/>
                  </a:schemeClr>
                </a:solidFill>
                <a:latin typeface="Comic Sans MS" pitchFamily="66" charset="0"/>
              </a:rPr>
              <a:t>time the decision was made</a:t>
            </a:r>
            <a:r>
              <a:rPr lang="en-US" sz="2800" dirty="0">
                <a:solidFill>
                  <a:schemeClr val="bg1">
                    <a:lumMod val="25000"/>
                  </a:schemeClr>
                </a:solidFill>
                <a:latin typeface="Comic Sans MS" pitchFamily="66" charset="0"/>
              </a:rPr>
              <a:t>.</a:t>
            </a:r>
            <a:endParaRPr lang="en-US" sz="2400" dirty="0">
              <a:solidFill>
                <a:schemeClr val="bg1">
                  <a:lumMod val="25000"/>
                </a:schemeClr>
              </a:solidFill>
              <a:latin typeface="Comic Sans MS" pitchFamily="66" charset="0"/>
            </a:endParaRPr>
          </a:p>
        </p:txBody>
      </p:sp>
      <p:sp>
        <p:nvSpPr>
          <p:cNvPr id="859140" name="Text Box 4"/>
          <p:cNvSpPr txBox="1">
            <a:spLocks noChangeArrowheads="1"/>
          </p:cNvSpPr>
          <p:nvPr/>
        </p:nvSpPr>
        <p:spPr bwMode="auto">
          <a:xfrm>
            <a:off x="1219200" y="3657600"/>
            <a:ext cx="7239000" cy="2492375"/>
          </a:xfrm>
          <a:prstGeom prst="rect">
            <a:avLst/>
          </a:prstGeom>
          <a:noFill/>
          <a:ln w="9525">
            <a:noFill/>
            <a:miter lim="800000"/>
            <a:headEnd/>
            <a:tailEnd/>
          </a:ln>
        </p:spPr>
        <p:txBody>
          <a:bodyPr>
            <a:spAutoFit/>
          </a:bodyPr>
          <a:lstStyle/>
          <a:p>
            <a:pPr>
              <a:spcBef>
                <a:spcPct val="50000"/>
              </a:spcBef>
              <a:buFont typeface="Wingdings" pitchFamily="2" charset="2"/>
              <a:buChar char="§"/>
              <a:tabLst>
                <a:tab pos="280988" algn="l"/>
              </a:tabLst>
            </a:pPr>
            <a:r>
              <a:rPr lang="en-US" sz="2400" dirty="0">
                <a:latin typeface="Comic Sans MS" pitchFamily="66" charset="0"/>
              </a:rPr>
              <a:t>  Generally recognized as </a:t>
            </a:r>
            <a:r>
              <a:rPr lang="en-US" sz="2400" u="sng" dirty="0">
                <a:latin typeface="Comic Sans MS" pitchFamily="66" charset="0"/>
              </a:rPr>
              <a:t>necessary</a:t>
            </a:r>
          </a:p>
          <a:p>
            <a:pPr>
              <a:spcBef>
                <a:spcPct val="50000"/>
              </a:spcBef>
              <a:buFont typeface="Wingdings" pitchFamily="2" charset="2"/>
              <a:buChar char="§"/>
              <a:tabLst>
                <a:tab pos="280988" algn="l"/>
              </a:tabLst>
            </a:pPr>
            <a:r>
              <a:rPr lang="en-US" sz="2400" dirty="0">
                <a:latin typeface="Comic Sans MS" pitchFamily="66" charset="0"/>
              </a:rPr>
              <a:t>  “</a:t>
            </a:r>
            <a:r>
              <a:rPr lang="en-US" sz="2400" u="sng" dirty="0">
                <a:latin typeface="Comic Sans MS" pitchFamily="66" charset="0"/>
              </a:rPr>
              <a:t>Arm’s-length</a:t>
            </a:r>
            <a:r>
              <a:rPr lang="en-US" sz="2400" dirty="0">
                <a:latin typeface="Comic Sans MS" pitchFamily="66" charset="0"/>
              </a:rPr>
              <a:t>” bargaining</a:t>
            </a:r>
          </a:p>
          <a:p>
            <a:pPr>
              <a:spcBef>
                <a:spcPct val="50000"/>
              </a:spcBef>
              <a:buFont typeface="Wingdings" pitchFamily="2" charset="2"/>
              <a:buChar char="§"/>
              <a:tabLst>
                <a:tab pos="280988" algn="l"/>
              </a:tabLst>
            </a:pPr>
            <a:r>
              <a:rPr lang="en-US" sz="2400" dirty="0">
                <a:latin typeface="Comic Sans MS" pitchFamily="66" charset="0"/>
              </a:rPr>
              <a:t>  Acted with </a:t>
            </a:r>
            <a:r>
              <a:rPr lang="en-US" sz="2400" u="sng" dirty="0">
                <a:latin typeface="Comic Sans MS" pitchFamily="66" charset="0"/>
              </a:rPr>
              <a:t>due prudence</a:t>
            </a:r>
          </a:p>
          <a:p>
            <a:pPr>
              <a:spcBef>
                <a:spcPct val="50000"/>
              </a:spcBef>
              <a:buFont typeface="Wingdings" pitchFamily="2" charset="2"/>
              <a:buChar char="§"/>
              <a:tabLst>
                <a:tab pos="280988" algn="l"/>
              </a:tabLst>
            </a:pPr>
            <a:r>
              <a:rPr lang="en-US" sz="2400" dirty="0">
                <a:latin typeface="Comic Sans MS" pitchFamily="66" charset="0"/>
              </a:rPr>
              <a:t>  </a:t>
            </a:r>
            <a:r>
              <a:rPr lang="en-US" sz="2400" u="sng" dirty="0">
                <a:latin typeface="Comic Sans MS" pitchFamily="66" charset="0"/>
              </a:rPr>
              <a:t>Consistent with institutional policies</a:t>
            </a:r>
            <a:r>
              <a:rPr lang="en-US" sz="2400" dirty="0">
                <a:latin typeface="Comic Sans MS" pitchFamily="66" charset="0"/>
              </a:rPr>
              <a:t> applicable 	to all of the institution’s work</a:t>
            </a:r>
          </a:p>
        </p:txBody>
      </p:sp>
      <p:sp>
        <p:nvSpPr>
          <p:cNvPr id="5" name="Text Box 2"/>
          <p:cNvSpPr txBox="1">
            <a:spLocks noChangeArrowheads="1"/>
          </p:cNvSpPr>
          <p:nvPr/>
        </p:nvSpPr>
        <p:spPr bwMode="auto">
          <a:xfrm>
            <a:off x="381000" y="228600"/>
            <a:ext cx="8534400" cy="769441"/>
          </a:xfrm>
          <a:prstGeom prst="rect">
            <a:avLst/>
          </a:prstGeom>
          <a:solidFill>
            <a:srgbClr val="C00000"/>
          </a:solidFill>
          <a:ln w="38100">
            <a:headEnd/>
            <a:tailEnd/>
          </a:ln>
          <a:effectLst/>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defRPr/>
            </a:pPr>
            <a:r>
              <a:rPr lang="en-US" sz="4400" dirty="0">
                <a:solidFill>
                  <a:srgbClr val="FFFFFF"/>
                </a:solidFill>
                <a:latin typeface="Comic Sans MS" pitchFamily="66" charset="0"/>
              </a:rPr>
              <a:t>A-21 Tests of </a:t>
            </a:r>
            <a:r>
              <a:rPr lang="en-US" sz="4400" dirty="0" err="1">
                <a:solidFill>
                  <a:srgbClr val="FFFFFF"/>
                </a:solidFill>
                <a:latin typeface="Comic Sans MS" pitchFamily="66" charset="0"/>
              </a:rPr>
              <a:t>Allowability</a:t>
            </a:r>
            <a:endParaRPr lang="en-US" sz="4400" dirty="0">
              <a:solidFill>
                <a:srgbClr val="FFFFFF"/>
              </a:solidFill>
              <a:latin typeface="Comic Sans MS" pitchFamily="66" charset="0"/>
            </a:endParaRPr>
          </a:p>
        </p:txBody>
      </p:sp>
    </p:spTree>
    <p:extLst>
      <p:ext uri="{BB962C8B-B14F-4D97-AF65-F5344CB8AC3E}">
        <p14:creationId xmlns:p14="http://schemas.microsoft.com/office/powerpoint/2010/main" val="279735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591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5914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5914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5914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9140"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609600" y="1447800"/>
            <a:ext cx="8305800" cy="1569660"/>
          </a:xfrm>
          <a:prstGeom prst="rect">
            <a:avLst/>
          </a:prstGeom>
          <a:noFill/>
          <a:ln w="9525">
            <a:noFill/>
            <a:miter lim="800000"/>
            <a:headEnd/>
            <a:tailEnd/>
          </a:ln>
        </p:spPr>
        <p:txBody>
          <a:bodyPr>
            <a:spAutoFit/>
          </a:bodyPr>
          <a:lstStyle/>
          <a:p>
            <a:pPr marL="120650" lvl="1" indent="-6350"/>
            <a:r>
              <a:rPr lang="en-US" sz="2400" b="1" u="sng" dirty="0">
                <a:solidFill>
                  <a:srgbClr val="C00000"/>
                </a:solidFill>
                <a:latin typeface="Comic Sans MS" pitchFamily="66" charset="0"/>
              </a:rPr>
              <a:t>Reasonable</a:t>
            </a:r>
            <a:r>
              <a:rPr lang="en-US" sz="2400" dirty="0">
                <a:solidFill>
                  <a:srgbClr val="C00000"/>
                </a:solidFill>
                <a:latin typeface="Comic Sans MS" pitchFamily="66" charset="0"/>
              </a:rPr>
              <a:t>:</a:t>
            </a:r>
            <a:r>
              <a:rPr lang="en-US" sz="2400" dirty="0">
                <a:latin typeface="Comic Sans MS" pitchFamily="66" charset="0"/>
              </a:rPr>
              <a:t>  </a:t>
            </a:r>
            <a:r>
              <a:rPr lang="en-US" sz="2400" dirty="0" smtClean="0">
                <a:latin typeface="Comic Sans MS" pitchFamily="66" charset="0"/>
              </a:rPr>
              <a:t>A </a:t>
            </a:r>
            <a:r>
              <a:rPr lang="en-US" sz="2400" dirty="0">
                <a:latin typeface="Comic Sans MS" pitchFamily="66" charset="0"/>
              </a:rPr>
              <a:t>cost may be considered reasonable if </a:t>
            </a:r>
            <a:r>
              <a:rPr lang="en-US" sz="2400" dirty="0" smtClean="0">
                <a:latin typeface="Comic Sans MS" pitchFamily="66" charset="0"/>
              </a:rPr>
              <a:t>its </a:t>
            </a:r>
            <a:r>
              <a:rPr lang="en-US" sz="2400" dirty="0">
                <a:latin typeface="Comic Sans MS" pitchFamily="66" charset="0"/>
              </a:rPr>
              <a:t>nature and amount reflect the action that a </a:t>
            </a:r>
            <a:r>
              <a:rPr lang="en-US" sz="2400" u="sng" dirty="0">
                <a:solidFill>
                  <a:schemeClr val="bg1">
                    <a:lumMod val="25000"/>
                  </a:schemeClr>
                </a:solidFill>
                <a:latin typeface="Comic Sans MS" pitchFamily="66" charset="0"/>
              </a:rPr>
              <a:t>prudent person</a:t>
            </a:r>
            <a:r>
              <a:rPr lang="en-US" sz="2400" dirty="0">
                <a:solidFill>
                  <a:schemeClr val="bg1">
                    <a:lumMod val="25000"/>
                  </a:schemeClr>
                </a:solidFill>
                <a:latin typeface="Comic Sans MS" pitchFamily="66" charset="0"/>
              </a:rPr>
              <a:t> </a:t>
            </a:r>
            <a:r>
              <a:rPr lang="en-US" sz="2400" dirty="0">
                <a:latin typeface="Comic Sans MS" pitchFamily="66" charset="0"/>
              </a:rPr>
              <a:t>would have taken under the </a:t>
            </a:r>
            <a:r>
              <a:rPr lang="en-US" sz="2400" u="sng" dirty="0">
                <a:solidFill>
                  <a:schemeClr val="bg1">
                    <a:lumMod val="25000"/>
                  </a:schemeClr>
                </a:solidFill>
                <a:latin typeface="Comic Sans MS" pitchFamily="66" charset="0"/>
              </a:rPr>
              <a:t>circumstances prevailing</a:t>
            </a:r>
            <a:r>
              <a:rPr lang="en-US" sz="2400" dirty="0">
                <a:solidFill>
                  <a:schemeClr val="bg1">
                    <a:lumMod val="25000"/>
                  </a:schemeClr>
                </a:solidFill>
                <a:latin typeface="Comic Sans MS" pitchFamily="66" charset="0"/>
              </a:rPr>
              <a:t> </a:t>
            </a:r>
            <a:r>
              <a:rPr lang="en-US" sz="2400" dirty="0">
                <a:latin typeface="Comic Sans MS" pitchFamily="66" charset="0"/>
              </a:rPr>
              <a:t>at the </a:t>
            </a:r>
            <a:r>
              <a:rPr lang="en-US" sz="2400" u="sng" dirty="0">
                <a:solidFill>
                  <a:schemeClr val="bg1">
                    <a:lumMod val="25000"/>
                  </a:schemeClr>
                </a:solidFill>
                <a:latin typeface="Comic Sans MS" pitchFamily="66" charset="0"/>
              </a:rPr>
              <a:t>time the decision was made</a:t>
            </a:r>
            <a:r>
              <a:rPr lang="en-US" sz="2400" dirty="0">
                <a:solidFill>
                  <a:schemeClr val="bg1">
                    <a:lumMod val="25000"/>
                  </a:schemeClr>
                </a:solidFill>
                <a:latin typeface="Comic Sans MS" pitchFamily="66" charset="0"/>
              </a:rPr>
              <a:t>.</a:t>
            </a:r>
          </a:p>
        </p:txBody>
      </p:sp>
      <p:sp>
        <p:nvSpPr>
          <p:cNvPr id="859140" name="Text Box 4"/>
          <p:cNvSpPr txBox="1">
            <a:spLocks noChangeArrowheads="1"/>
          </p:cNvSpPr>
          <p:nvPr/>
        </p:nvSpPr>
        <p:spPr bwMode="auto">
          <a:xfrm>
            <a:off x="345440" y="3200400"/>
            <a:ext cx="8534400" cy="1569660"/>
          </a:xfrm>
          <a:prstGeom prst="rect">
            <a:avLst/>
          </a:prstGeom>
          <a:solidFill>
            <a:schemeClr val="bg1">
              <a:lumMod val="25000"/>
            </a:schemeClr>
          </a:solidFill>
          <a:ln w="38100">
            <a:solidFill>
              <a:schemeClr val="tx1"/>
            </a:solidFill>
            <a:miter lim="800000"/>
            <a:headEnd/>
            <a:tailEnd/>
          </a:ln>
        </p:spPr>
        <p:txBody>
          <a:bodyPr wrap="square">
            <a:spAutoFit/>
          </a:bodyPr>
          <a:lstStyle/>
          <a:p>
            <a:pPr algn="ctr">
              <a:spcBef>
                <a:spcPct val="50000"/>
              </a:spcBef>
              <a:tabLst>
                <a:tab pos="280988" algn="l"/>
              </a:tabLst>
            </a:pPr>
            <a:r>
              <a:rPr lang="en-US" sz="2400" dirty="0" smtClean="0">
                <a:solidFill>
                  <a:srgbClr val="FFFFFF"/>
                </a:solidFill>
                <a:latin typeface="Comic Sans MS" pitchFamily="66" charset="0"/>
              </a:rPr>
              <a:t>A piece of equipment is listed in the approved budget and is required to perform Task 3 of a project.  The equipment is ordered, but during the completion of Task 2 it is determined the equipment is no longer needed.</a:t>
            </a:r>
          </a:p>
        </p:txBody>
      </p:sp>
      <p:sp>
        <p:nvSpPr>
          <p:cNvPr id="5" name="Text Box 2"/>
          <p:cNvSpPr txBox="1">
            <a:spLocks noChangeArrowheads="1"/>
          </p:cNvSpPr>
          <p:nvPr/>
        </p:nvSpPr>
        <p:spPr bwMode="auto">
          <a:xfrm>
            <a:off x="381000" y="228600"/>
            <a:ext cx="8534400" cy="769441"/>
          </a:xfrm>
          <a:prstGeom prst="rect">
            <a:avLst/>
          </a:prstGeom>
          <a:solidFill>
            <a:srgbClr val="C00000"/>
          </a:solidFill>
          <a:ln w="38100">
            <a:headEnd/>
            <a:tailEnd/>
          </a:ln>
          <a:effectLst/>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defRPr/>
            </a:pPr>
            <a:r>
              <a:rPr lang="en-US" sz="4400" dirty="0">
                <a:solidFill>
                  <a:srgbClr val="FFFFFF"/>
                </a:solidFill>
                <a:latin typeface="Comic Sans MS" pitchFamily="66" charset="0"/>
              </a:rPr>
              <a:t>A-21 Tests of </a:t>
            </a:r>
            <a:r>
              <a:rPr lang="en-US" sz="4400" dirty="0" err="1">
                <a:solidFill>
                  <a:srgbClr val="FFFFFF"/>
                </a:solidFill>
                <a:latin typeface="Comic Sans MS" pitchFamily="66" charset="0"/>
              </a:rPr>
              <a:t>Allowability</a:t>
            </a:r>
            <a:endParaRPr lang="en-US" sz="4400" dirty="0">
              <a:solidFill>
                <a:srgbClr val="FFFFFF"/>
              </a:solidFill>
              <a:latin typeface="Comic Sans MS" pitchFamily="66" charset="0"/>
            </a:endParaRPr>
          </a:p>
        </p:txBody>
      </p:sp>
      <p:sp>
        <p:nvSpPr>
          <p:cNvPr id="2" name="Oval 1"/>
          <p:cNvSpPr/>
          <p:nvPr/>
        </p:nvSpPr>
        <p:spPr bwMode="auto">
          <a:xfrm>
            <a:off x="345440" y="4998660"/>
            <a:ext cx="8534400" cy="1402140"/>
          </a:xfrm>
          <a:prstGeom prst="ellipse">
            <a:avLst/>
          </a:prstGeom>
          <a:solidFill>
            <a:srgbClr val="FFFF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ct val="50000"/>
              </a:spcBef>
              <a:tabLst>
                <a:tab pos="280988" algn="l"/>
              </a:tabLst>
            </a:pPr>
            <a:r>
              <a:rPr lang="en-US" sz="2400" dirty="0">
                <a:latin typeface="Comic Sans MS" pitchFamily="66" charset="0"/>
              </a:rPr>
              <a:t>Question:  Is this purchase still allowable under the A-21 “reasonableness” </a:t>
            </a:r>
            <a:r>
              <a:rPr lang="en-US" sz="2400" dirty="0" smtClean="0">
                <a:latin typeface="Comic Sans MS" pitchFamily="66" charset="0"/>
              </a:rPr>
              <a:t>test?</a:t>
            </a:r>
            <a:endParaRPr lang="en-US" sz="2400"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609600" y="1447800"/>
            <a:ext cx="8305800" cy="1384300"/>
          </a:xfrm>
          <a:prstGeom prst="rect">
            <a:avLst/>
          </a:prstGeom>
          <a:noFill/>
          <a:ln w="9525">
            <a:noFill/>
            <a:miter lim="800000"/>
            <a:headEnd/>
            <a:tailEnd/>
          </a:ln>
        </p:spPr>
        <p:txBody>
          <a:bodyPr>
            <a:spAutoFit/>
          </a:bodyPr>
          <a:lstStyle/>
          <a:p>
            <a:pPr marL="120650" lvl="1" indent="-6350"/>
            <a:r>
              <a:rPr lang="en-US" sz="2800" b="1" u="sng" dirty="0">
                <a:solidFill>
                  <a:srgbClr val="C00000"/>
                </a:solidFill>
                <a:latin typeface="Comic Sans MS" pitchFamily="66" charset="0"/>
              </a:rPr>
              <a:t>Tests of </a:t>
            </a:r>
            <a:r>
              <a:rPr lang="en-US" sz="2800" b="1" u="sng" dirty="0" err="1">
                <a:solidFill>
                  <a:srgbClr val="C00000"/>
                </a:solidFill>
                <a:latin typeface="Comic Sans MS" pitchFamily="66" charset="0"/>
              </a:rPr>
              <a:t>Allowability</a:t>
            </a:r>
            <a:r>
              <a:rPr lang="en-US" sz="2800" dirty="0">
                <a:solidFill>
                  <a:srgbClr val="C00000"/>
                </a:solidFill>
                <a:latin typeface="Comic Sans MS" pitchFamily="66" charset="0"/>
              </a:rPr>
              <a:t>:  </a:t>
            </a:r>
            <a:r>
              <a:rPr lang="en-US" sz="2800" dirty="0">
                <a:latin typeface="Comic Sans MS" pitchFamily="66" charset="0"/>
              </a:rPr>
              <a:t>I</a:t>
            </a:r>
            <a:r>
              <a:rPr lang="en-US" sz="2800" dirty="0" smtClean="0">
                <a:latin typeface="Comic Sans MS" pitchFamily="66" charset="0"/>
              </a:rPr>
              <a:t>n </a:t>
            </a:r>
            <a:r>
              <a:rPr lang="en-US" sz="2800" dirty="0">
                <a:latin typeface="Comic Sans MS" pitchFamily="66" charset="0"/>
              </a:rPr>
              <a:t>order to be allowable as either a direct or indirect cost, a cost must be:</a:t>
            </a:r>
            <a:endParaRPr lang="en-US" sz="2400" dirty="0">
              <a:latin typeface="Comic Sans MS" pitchFamily="66" charset="0"/>
            </a:endParaRPr>
          </a:p>
        </p:txBody>
      </p:sp>
      <p:sp>
        <p:nvSpPr>
          <p:cNvPr id="20483" name="Text Box 4"/>
          <p:cNvSpPr txBox="1">
            <a:spLocks noChangeArrowheads="1"/>
          </p:cNvSpPr>
          <p:nvPr/>
        </p:nvSpPr>
        <p:spPr bwMode="auto">
          <a:xfrm>
            <a:off x="457200" y="2895600"/>
            <a:ext cx="8534400" cy="1169551"/>
          </a:xfrm>
          <a:prstGeom prst="rect">
            <a:avLst/>
          </a:prstGeom>
          <a:noFill/>
          <a:ln w="9525">
            <a:noFill/>
            <a:miter lim="800000"/>
            <a:headEnd/>
            <a:tailEnd/>
          </a:ln>
        </p:spPr>
        <p:txBody>
          <a:bodyPr>
            <a:spAutoFit/>
          </a:bodyPr>
          <a:lstStyle/>
          <a:p>
            <a:pPr marL="738188" indent="-457200">
              <a:spcBef>
                <a:spcPct val="50000"/>
              </a:spcBef>
              <a:buFont typeface="Arial" charset="0"/>
              <a:buAutoNum type="arabicPeriod"/>
            </a:pPr>
            <a:r>
              <a:rPr lang="en-US" sz="2800" dirty="0">
                <a:latin typeface="Comic Sans MS" pitchFamily="66" charset="0"/>
              </a:rPr>
              <a:t>  Reasonable</a:t>
            </a:r>
          </a:p>
          <a:p>
            <a:pPr marL="738188" indent="-457200">
              <a:spcBef>
                <a:spcPct val="50000"/>
              </a:spcBef>
              <a:buFont typeface="Arial" charset="0"/>
              <a:buAutoNum type="arabicPeriod"/>
            </a:pPr>
            <a:r>
              <a:rPr lang="en-US" sz="2800" dirty="0">
                <a:latin typeface="Comic Sans MS" pitchFamily="66" charset="0"/>
              </a:rPr>
              <a:t>  </a:t>
            </a:r>
            <a:r>
              <a:rPr lang="en-US" sz="2800" dirty="0">
                <a:solidFill>
                  <a:srgbClr val="C00000"/>
                </a:solidFill>
                <a:latin typeface="Comic Sans MS" pitchFamily="66" charset="0"/>
              </a:rPr>
              <a:t>Allocable under A-21 principles/methods</a:t>
            </a:r>
          </a:p>
        </p:txBody>
      </p:sp>
      <p:sp>
        <p:nvSpPr>
          <p:cNvPr id="5" name="Text Box 2"/>
          <p:cNvSpPr txBox="1">
            <a:spLocks noChangeArrowheads="1"/>
          </p:cNvSpPr>
          <p:nvPr/>
        </p:nvSpPr>
        <p:spPr bwMode="auto">
          <a:xfrm>
            <a:off x="381000" y="228600"/>
            <a:ext cx="8534400" cy="769441"/>
          </a:xfrm>
          <a:prstGeom prst="rect">
            <a:avLst/>
          </a:prstGeom>
          <a:solidFill>
            <a:srgbClr val="C00000"/>
          </a:solidFill>
          <a:ln w="38100">
            <a:headEnd/>
            <a:tailEnd/>
          </a:ln>
          <a:effectLst/>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defRPr/>
            </a:pPr>
            <a:r>
              <a:rPr lang="en-US" sz="4400" dirty="0">
                <a:solidFill>
                  <a:srgbClr val="FFFFFF"/>
                </a:solidFill>
                <a:latin typeface="Comic Sans MS" pitchFamily="66" charset="0"/>
              </a:rPr>
              <a:t>A-21 Tests of </a:t>
            </a:r>
            <a:r>
              <a:rPr lang="en-US" sz="4400" dirty="0" err="1">
                <a:solidFill>
                  <a:srgbClr val="FFFFFF"/>
                </a:solidFill>
                <a:latin typeface="Comic Sans MS" pitchFamily="66" charset="0"/>
              </a:rPr>
              <a:t>Allowability</a:t>
            </a:r>
            <a:endParaRPr lang="en-US" sz="4400" dirty="0">
              <a:solidFill>
                <a:srgbClr val="FFFFFF"/>
              </a:solidFill>
              <a:latin typeface="Comic Sans MS" pitchFamily="66"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609600" y="1524000"/>
            <a:ext cx="8305800" cy="946150"/>
          </a:xfrm>
          <a:prstGeom prst="rect">
            <a:avLst/>
          </a:prstGeom>
          <a:noFill/>
          <a:ln w="9525">
            <a:noFill/>
            <a:miter lim="800000"/>
            <a:headEnd/>
            <a:tailEnd/>
          </a:ln>
        </p:spPr>
        <p:txBody>
          <a:bodyPr>
            <a:spAutoFit/>
          </a:bodyPr>
          <a:lstStyle/>
          <a:p>
            <a:pPr marL="120650" lvl="1" indent="-6350"/>
            <a:r>
              <a:rPr lang="en-US" sz="2800" b="1" u="sng" dirty="0">
                <a:solidFill>
                  <a:srgbClr val="C00000"/>
                </a:solidFill>
                <a:latin typeface="Comic Sans MS" pitchFamily="66" charset="0"/>
              </a:rPr>
              <a:t>Allocable</a:t>
            </a:r>
            <a:r>
              <a:rPr lang="en-US" sz="2800" dirty="0">
                <a:solidFill>
                  <a:srgbClr val="C00000"/>
                </a:solidFill>
                <a:latin typeface="Comic Sans MS" pitchFamily="66" charset="0"/>
              </a:rPr>
              <a:t>:</a:t>
            </a:r>
            <a:r>
              <a:rPr lang="en-US" sz="2800" dirty="0">
                <a:latin typeface="Comic Sans MS" pitchFamily="66" charset="0"/>
              </a:rPr>
              <a:t>  </a:t>
            </a:r>
            <a:r>
              <a:rPr lang="en-US" sz="2800" dirty="0" smtClean="0">
                <a:latin typeface="Comic Sans MS" pitchFamily="66" charset="0"/>
              </a:rPr>
              <a:t>A </a:t>
            </a:r>
            <a:r>
              <a:rPr lang="en-US" sz="2800" dirty="0">
                <a:latin typeface="Comic Sans MS" pitchFamily="66" charset="0"/>
              </a:rPr>
              <a:t>cost may be considered to be allocable to a particular project if it:</a:t>
            </a:r>
            <a:endParaRPr lang="en-US" sz="2400" dirty="0">
              <a:latin typeface="Comic Sans MS" pitchFamily="66" charset="0"/>
            </a:endParaRPr>
          </a:p>
        </p:txBody>
      </p:sp>
      <p:sp>
        <p:nvSpPr>
          <p:cNvPr id="21507" name="Text Box 4"/>
          <p:cNvSpPr txBox="1">
            <a:spLocks noChangeArrowheads="1"/>
          </p:cNvSpPr>
          <p:nvPr/>
        </p:nvSpPr>
        <p:spPr bwMode="auto">
          <a:xfrm>
            <a:off x="1066800" y="2590800"/>
            <a:ext cx="7239000" cy="830263"/>
          </a:xfrm>
          <a:prstGeom prst="rect">
            <a:avLst/>
          </a:prstGeom>
          <a:noFill/>
          <a:ln w="9525">
            <a:noFill/>
            <a:miter lim="800000"/>
            <a:headEnd/>
            <a:tailEnd/>
          </a:ln>
        </p:spPr>
        <p:txBody>
          <a:bodyPr>
            <a:spAutoFit/>
          </a:bodyPr>
          <a:lstStyle/>
          <a:p>
            <a:pPr>
              <a:spcBef>
                <a:spcPct val="50000"/>
              </a:spcBef>
              <a:buFont typeface="Wingdings" pitchFamily="2" charset="2"/>
              <a:buChar char="§"/>
              <a:tabLst>
                <a:tab pos="280988" algn="l"/>
              </a:tabLst>
            </a:pPr>
            <a:r>
              <a:rPr lang="en-US" sz="2400" dirty="0">
                <a:latin typeface="Comic Sans MS" pitchFamily="66" charset="0"/>
              </a:rPr>
              <a:t>  </a:t>
            </a:r>
            <a:r>
              <a:rPr lang="en-US" sz="2400" dirty="0" smtClean="0">
                <a:latin typeface="Comic Sans MS" pitchFamily="66" charset="0"/>
              </a:rPr>
              <a:t>Is </a:t>
            </a:r>
            <a:r>
              <a:rPr lang="en-US" sz="2400" dirty="0">
                <a:latin typeface="Comic Sans MS" pitchFamily="66" charset="0"/>
              </a:rPr>
              <a:t>incurred solely to advance work under the 	sponsored agreement </a:t>
            </a:r>
            <a:r>
              <a:rPr lang="en-US" sz="2400" u="sng" dirty="0">
                <a:latin typeface="Comic Sans MS" pitchFamily="66" charset="0"/>
              </a:rPr>
              <a:t>or</a:t>
            </a:r>
          </a:p>
        </p:txBody>
      </p:sp>
      <p:sp>
        <p:nvSpPr>
          <p:cNvPr id="863237" name="Text Box 5"/>
          <p:cNvSpPr txBox="1">
            <a:spLocks noChangeArrowheads="1"/>
          </p:cNvSpPr>
          <p:nvPr/>
        </p:nvSpPr>
        <p:spPr bwMode="auto">
          <a:xfrm>
            <a:off x="1066800" y="3505200"/>
            <a:ext cx="7239000" cy="2862263"/>
          </a:xfrm>
          <a:prstGeom prst="rect">
            <a:avLst/>
          </a:prstGeom>
          <a:noFill/>
          <a:ln w="9525">
            <a:noFill/>
            <a:miter lim="800000"/>
            <a:headEnd/>
            <a:tailEnd/>
          </a:ln>
        </p:spPr>
        <p:txBody>
          <a:bodyPr>
            <a:spAutoFit/>
          </a:bodyPr>
          <a:lstStyle/>
          <a:p>
            <a:pPr>
              <a:spcBef>
                <a:spcPct val="50000"/>
              </a:spcBef>
              <a:buFont typeface="Wingdings" pitchFamily="2" charset="2"/>
              <a:buChar char="§"/>
              <a:tabLst>
                <a:tab pos="280988" algn="l"/>
              </a:tabLst>
            </a:pPr>
            <a:r>
              <a:rPr lang="en-US" sz="2400" dirty="0">
                <a:latin typeface="Comic Sans MS" pitchFamily="66" charset="0"/>
              </a:rPr>
              <a:t>  </a:t>
            </a:r>
            <a:r>
              <a:rPr lang="en-US" sz="2400" dirty="0" smtClean="0">
                <a:latin typeface="Comic Sans MS" pitchFamily="66" charset="0"/>
              </a:rPr>
              <a:t>It </a:t>
            </a:r>
            <a:r>
              <a:rPr lang="en-US" sz="2400" dirty="0">
                <a:latin typeface="Comic Sans MS" pitchFamily="66" charset="0"/>
              </a:rPr>
              <a:t>benefits both the sponsored agreement and 	other work of the institution, in proportions 	that can be approximated using reasonable 	methods </a:t>
            </a:r>
            <a:r>
              <a:rPr lang="en-US" sz="2400" u="sng" dirty="0">
                <a:latin typeface="Comic Sans MS" pitchFamily="66" charset="0"/>
              </a:rPr>
              <a:t>or</a:t>
            </a:r>
          </a:p>
          <a:p>
            <a:pPr>
              <a:spcBef>
                <a:spcPct val="50000"/>
              </a:spcBef>
              <a:buFont typeface="Wingdings" pitchFamily="2" charset="2"/>
              <a:buChar char="§"/>
              <a:tabLst>
                <a:tab pos="280988" algn="l"/>
              </a:tabLst>
            </a:pPr>
            <a:r>
              <a:rPr lang="en-US" sz="2400" dirty="0">
                <a:latin typeface="Comic Sans MS" pitchFamily="66" charset="0"/>
              </a:rPr>
              <a:t>  </a:t>
            </a:r>
            <a:r>
              <a:rPr lang="en-US" sz="2400" dirty="0" smtClean="0">
                <a:latin typeface="Comic Sans MS" pitchFamily="66" charset="0"/>
              </a:rPr>
              <a:t>It </a:t>
            </a:r>
            <a:r>
              <a:rPr lang="en-US" sz="2400" dirty="0">
                <a:latin typeface="Comic Sans MS" pitchFamily="66" charset="0"/>
              </a:rPr>
              <a:t>is necessary to the overall operation of the 	institution and is, consistent with A-21, deemed 	assignable in part to the sponsored agreement.</a:t>
            </a:r>
            <a:endParaRPr lang="en-US" sz="2400" u="sng" dirty="0">
              <a:latin typeface="Comic Sans MS" pitchFamily="66" charset="0"/>
            </a:endParaRPr>
          </a:p>
        </p:txBody>
      </p:sp>
      <p:sp>
        <p:nvSpPr>
          <p:cNvPr id="6" name="Text Box 2"/>
          <p:cNvSpPr txBox="1">
            <a:spLocks noChangeArrowheads="1"/>
          </p:cNvSpPr>
          <p:nvPr/>
        </p:nvSpPr>
        <p:spPr bwMode="auto">
          <a:xfrm>
            <a:off x="381000" y="228600"/>
            <a:ext cx="8534400" cy="769441"/>
          </a:xfrm>
          <a:prstGeom prst="rect">
            <a:avLst/>
          </a:prstGeom>
          <a:solidFill>
            <a:srgbClr val="C00000"/>
          </a:solidFill>
          <a:ln w="38100">
            <a:headEnd/>
            <a:tailEnd/>
          </a:ln>
          <a:effectLst/>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defRPr/>
            </a:pPr>
            <a:r>
              <a:rPr lang="en-US" sz="4400" dirty="0">
                <a:solidFill>
                  <a:srgbClr val="FFFFFF"/>
                </a:solidFill>
                <a:latin typeface="Comic Sans MS" pitchFamily="66" charset="0"/>
              </a:rPr>
              <a:t>A-21 Tests of </a:t>
            </a:r>
            <a:r>
              <a:rPr lang="en-US" sz="4400" dirty="0" err="1">
                <a:solidFill>
                  <a:srgbClr val="FFFFFF"/>
                </a:solidFill>
                <a:latin typeface="Comic Sans MS" pitchFamily="66" charset="0"/>
              </a:rPr>
              <a:t>Allowability</a:t>
            </a:r>
            <a:endParaRPr lang="en-US" sz="4400" dirty="0">
              <a:solidFill>
                <a:srgbClr val="FFFFFF"/>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632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6323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3237"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609600" y="1511300"/>
            <a:ext cx="8305800" cy="1384300"/>
          </a:xfrm>
          <a:prstGeom prst="rect">
            <a:avLst/>
          </a:prstGeom>
          <a:noFill/>
          <a:ln w="9525">
            <a:noFill/>
            <a:miter lim="800000"/>
            <a:headEnd/>
            <a:tailEnd/>
          </a:ln>
        </p:spPr>
        <p:txBody>
          <a:bodyPr>
            <a:spAutoFit/>
          </a:bodyPr>
          <a:lstStyle/>
          <a:p>
            <a:pPr marL="120650" lvl="1" indent="-6350"/>
            <a:r>
              <a:rPr lang="en-US" sz="2800" b="1" u="sng" dirty="0">
                <a:solidFill>
                  <a:srgbClr val="C00000"/>
                </a:solidFill>
                <a:latin typeface="Comic Sans MS" pitchFamily="66" charset="0"/>
              </a:rPr>
              <a:t>Tests of </a:t>
            </a:r>
            <a:r>
              <a:rPr lang="en-US" sz="2800" b="1" u="sng" dirty="0" err="1">
                <a:solidFill>
                  <a:srgbClr val="C00000"/>
                </a:solidFill>
                <a:latin typeface="Comic Sans MS" pitchFamily="66" charset="0"/>
              </a:rPr>
              <a:t>Allowability</a:t>
            </a:r>
            <a:r>
              <a:rPr lang="en-US" sz="2800" dirty="0">
                <a:latin typeface="Comic Sans MS" pitchFamily="66" charset="0"/>
              </a:rPr>
              <a:t>:  </a:t>
            </a:r>
            <a:r>
              <a:rPr lang="en-US" sz="2800" dirty="0" smtClean="0">
                <a:latin typeface="Comic Sans MS" pitchFamily="66" charset="0"/>
              </a:rPr>
              <a:t>In </a:t>
            </a:r>
            <a:r>
              <a:rPr lang="en-US" sz="2800" dirty="0">
                <a:latin typeface="Comic Sans MS" pitchFamily="66" charset="0"/>
              </a:rPr>
              <a:t>order to be allowable as either a direct or indirect cost, a cost must be:</a:t>
            </a:r>
            <a:endParaRPr lang="en-US" sz="2400" dirty="0">
              <a:latin typeface="Comic Sans MS" pitchFamily="66" charset="0"/>
            </a:endParaRPr>
          </a:p>
        </p:txBody>
      </p:sp>
      <p:sp>
        <p:nvSpPr>
          <p:cNvPr id="22531" name="Text Box 4"/>
          <p:cNvSpPr txBox="1">
            <a:spLocks noChangeArrowheads="1"/>
          </p:cNvSpPr>
          <p:nvPr/>
        </p:nvSpPr>
        <p:spPr bwMode="auto">
          <a:xfrm>
            <a:off x="457200" y="2971800"/>
            <a:ext cx="8534400" cy="1815882"/>
          </a:xfrm>
          <a:prstGeom prst="rect">
            <a:avLst/>
          </a:prstGeom>
          <a:noFill/>
          <a:ln w="9525">
            <a:noFill/>
            <a:miter lim="800000"/>
            <a:headEnd/>
            <a:tailEnd/>
          </a:ln>
        </p:spPr>
        <p:txBody>
          <a:bodyPr>
            <a:spAutoFit/>
          </a:bodyPr>
          <a:lstStyle/>
          <a:p>
            <a:pPr marL="738188" indent="-457200">
              <a:spcBef>
                <a:spcPct val="50000"/>
              </a:spcBef>
              <a:buFont typeface="Arial" charset="0"/>
              <a:buAutoNum type="arabicPeriod"/>
            </a:pPr>
            <a:r>
              <a:rPr lang="en-US" sz="2800" dirty="0">
                <a:latin typeface="Comic Sans MS" pitchFamily="66" charset="0"/>
              </a:rPr>
              <a:t>  Reasonable</a:t>
            </a:r>
          </a:p>
          <a:p>
            <a:pPr marL="738188" indent="-457200">
              <a:spcBef>
                <a:spcPct val="50000"/>
              </a:spcBef>
              <a:buFont typeface="Arial" charset="0"/>
              <a:buAutoNum type="arabicPeriod"/>
            </a:pPr>
            <a:r>
              <a:rPr lang="en-US" sz="2800" dirty="0">
                <a:latin typeface="Comic Sans MS" pitchFamily="66" charset="0"/>
              </a:rPr>
              <a:t>  Allocable under A-21 principles/methods</a:t>
            </a:r>
          </a:p>
          <a:p>
            <a:pPr marL="738188" indent="-457200">
              <a:spcBef>
                <a:spcPct val="50000"/>
              </a:spcBef>
              <a:buFont typeface="Arial" charset="0"/>
              <a:buAutoNum type="arabicPeriod"/>
            </a:pPr>
            <a:r>
              <a:rPr lang="en-US" sz="2800" dirty="0">
                <a:latin typeface="Comic Sans MS" pitchFamily="66" charset="0"/>
              </a:rPr>
              <a:t>  </a:t>
            </a:r>
            <a:r>
              <a:rPr lang="en-US" sz="2800" dirty="0">
                <a:solidFill>
                  <a:srgbClr val="C00000"/>
                </a:solidFill>
                <a:latin typeface="Comic Sans MS" pitchFamily="66" charset="0"/>
              </a:rPr>
              <a:t>Treated consistently: </a:t>
            </a:r>
            <a:r>
              <a:rPr lang="en-US" sz="2800" dirty="0" smtClean="0">
                <a:solidFill>
                  <a:schemeClr val="bg1">
                    <a:lumMod val="25000"/>
                  </a:schemeClr>
                </a:solidFill>
                <a:latin typeface="Comic Sans MS" pitchFamily="66" charset="0"/>
              </a:rPr>
              <a:t>CAS </a:t>
            </a:r>
            <a:r>
              <a:rPr lang="en-US" sz="2800" dirty="0">
                <a:solidFill>
                  <a:schemeClr val="bg1">
                    <a:lumMod val="25000"/>
                  </a:schemeClr>
                </a:solidFill>
                <a:latin typeface="Comic Sans MS" pitchFamily="66" charset="0"/>
              </a:rPr>
              <a:t>501 and </a:t>
            </a:r>
            <a:r>
              <a:rPr lang="en-US" sz="2800" dirty="0" smtClean="0">
                <a:solidFill>
                  <a:schemeClr val="bg1">
                    <a:lumMod val="25000"/>
                  </a:schemeClr>
                </a:solidFill>
                <a:latin typeface="Comic Sans MS" pitchFamily="66" charset="0"/>
              </a:rPr>
              <a:t>CAS 502</a:t>
            </a:r>
            <a:endParaRPr lang="en-US" sz="2800" dirty="0">
              <a:solidFill>
                <a:schemeClr val="bg1">
                  <a:lumMod val="25000"/>
                </a:schemeClr>
              </a:solidFill>
              <a:latin typeface="Comic Sans MS" pitchFamily="66" charset="0"/>
            </a:endParaRPr>
          </a:p>
        </p:txBody>
      </p:sp>
      <p:sp>
        <p:nvSpPr>
          <p:cNvPr id="5" name="Text Box 2"/>
          <p:cNvSpPr txBox="1">
            <a:spLocks noChangeArrowheads="1"/>
          </p:cNvSpPr>
          <p:nvPr/>
        </p:nvSpPr>
        <p:spPr bwMode="auto">
          <a:xfrm>
            <a:off x="381000" y="228600"/>
            <a:ext cx="8534400" cy="769441"/>
          </a:xfrm>
          <a:prstGeom prst="rect">
            <a:avLst/>
          </a:prstGeom>
          <a:solidFill>
            <a:srgbClr val="C00000"/>
          </a:solidFill>
          <a:ln w="38100">
            <a:headEnd/>
            <a:tailEnd/>
          </a:ln>
          <a:effectLst/>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defRPr/>
            </a:pPr>
            <a:r>
              <a:rPr lang="en-US" sz="4400" dirty="0">
                <a:solidFill>
                  <a:srgbClr val="FFFFFF"/>
                </a:solidFill>
                <a:latin typeface="Comic Sans MS" pitchFamily="66" charset="0"/>
              </a:rPr>
              <a:t>A-21 Tests of </a:t>
            </a:r>
            <a:r>
              <a:rPr lang="en-US" sz="4400" dirty="0" err="1">
                <a:solidFill>
                  <a:srgbClr val="FFFFFF"/>
                </a:solidFill>
                <a:latin typeface="Comic Sans MS" pitchFamily="66" charset="0"/>
              </a:rPr>
              <a:t>Allowability</a:t>
            </a:r>
            <a:endParaRPr lang="en-US" sz="4400" dirty="0">
              <a:solidFill>
                <a:srgbClr val="FFFFFF"/>
              </a:solidFill>
              <a:latin typeface="Comic Sans MS" pitchFamily="66" charset="0"/>
            </a:endParaRPr>
          </a:p>
        </p:txBody>
      </p:sp>
    </p:spTree>
    <p:extLst>
      <p:ext uri="{BB962C8B-B14F-4D97-AF65-F5344CB8AC3E}">
        <p14:creationId xmlns:p14="http://schemas.microsoft.com/office/powerpoint/2010/main" val="37432587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609600" y="1511300"/>
            <a:ext cx="8305800" cy="1384300"/>
          </a:xfrm>
          <a:prstGeom prst="rect">
            <a:avLst/>
          </a:prstGeom>
          <a:noFill/>
          <a:ln w="9525">
            <a:noFill/>
            <a:miter lim="800000"/>
            <a:headEnd/>
            <a:tailEnd/>
          </a:ln>
        </p:spPr>
        <p:txBody>
          <a:bodyPr>
            <a:spAutoFit/>
          </a:bodyPr>
          <a:lstStyle/>
          <a:p>
            <a:pPr marL="120650" lvl="1" indent="-6350"/>
            <a:r>
              <a:rPr lang="en-US" sz="2800" b="1" u="sng" dirty="0">
                <a:solidFill>
                  <a:srgbClr val="C00000"/>
                </a:solidFill>
                <a:latin typeface="Comic Sans MS" pitchFamily="66" charset="0"/>
              </a:rPr>
              <a:t>Tests of </a:t>
            </a:r>
            <a:r>
              <a:rPr lang="en-US" sz="2800" b="1" u="sng" dirty="0" err="1">
                <a:solidFill>
                  <a:srgbClr val="C00000"/>
                </a:solidFill>
                <a:latin typeface="Comic Sans MS" pitchFamily="66" charset="0"/>
              </a:rPr>
              <a:t>Allowability</a:t>
            </a:r>
            <a:r>
              <a:rPr lang="en-US" sz="2800" dirty="0">
                <a:latin typeface="Comic Sans MS" pitchFamily="66" charset="0"/>
              </a:rPr>
              <a:t>:  </a:t>
            </a:r>
            <a:r>
              <a:rPr lang="en-US" sz="2800" dirty="0" smtClean="0">
                <a:latin typeface="Comic Sans MS" pitchFamily="66" charset="0"/>
              </a:rPr>
              <a:t>In </a:t>
            </a:r>
            <a:r>
              <a:rPr lang="en-US" sz="2800" dirty="0">
                <a:latin typeface="Comic Sans MS" pitchFamily="66" charset="0"/>
              </a:rPr>
              <a:t>order to be allowable as either a direct or indirect cost, a cost must be:</a:t>
            </a:r>
            <a:endParaRPr lang="en-US" sz="2400" dirty="0">
              <a:latin typeface="Comic Sans MS" pitchFamily="66" charset="0"/>
            </a:endParaRPr>
          </a:p>
        </p:txBody>
      </p:sp>
      <p:sp>
        <p:nvSpPr>
          <p:cNvPr id="22531" name="Text Box 4"/>
          <p:cNvSpPr txBox="1">
            <a:spLocks noChangeArrowheads="1"/>
          </p:cNvSpPr>
          <p:nvPr/>
        </p:nvSpPr>
        <p:spPr bwMode="auto">
          <a:xfrm>
            <a:off x="457200" y="2971800"/>
            <a:ext cx="8534400" cy="1815882"/>
          </a:xfrm>
          <a:prstGeom prst="rect">
            <a:avLst/>
          </a:prstGeom>
          <a:noFill/>
          <a:ln w="9525">
            <a:noFill/>
            <a:miter lim="800000"/>
            <a:headEnd/>
            <a:tailEnd/>
          </a:ln>
        </p:spPr>
        <p:txBody>
          <a:bodyPr>
            <a:spAutoFit/>
          </a:bodyPr>
          <a:lstStyle/>
          <a:p>
            <a:pPr marL="738188" indent="-457200">
              <a:spcBef>
                <a:spcPct val="50000"/>
              </a:spcBef>
              <a:buFont typeface="Arial" charset="0"/>
              <a:buAutoNum type="arabicPeriod"/>
            </a:pPr>
            <a:r>
              <a:rPr lang="en-US" sz="2800" dirty="0">
                <a:latin typeface="Comic Sans MS" pitchFamily="66" charset="0"/>
              </a:rPr>
              <a:t>  Reasonable</a:t>
            </a:r>
          </a:p>
          <a:p>
            <a:pPr marL="738188" indent="-457200">
              <a:spcBef>
                <a:spcPct val="50000"/>
              </a:spcBef>
              <a:buFont typeface="Arial" charset="0"/>
              <a:buAutoNum type="arabicPeriod"/>
            </a:pPr>
            <a:r>
              <a:rPr lang="en-US" sz="2800" dirty="0">
                <a:latin typeface="Comic Sans MS" pitchFamily="66" charset="0"/>
              </a:rPr>
              <a:t>  Allocable under A-21 principles/methods</a:t>
            </a:r>
          </a:p>
          <a:p>
            <a:pPr marL="738188" indent="-457200">
              <a:spcBef>
                <a:spcPct val="50000"/>
              </a:spcBef>
              <a:buFont typeface="Arial" charset="0"/>
              <a:buAutoNum type="arabicPeriod"/>
            </a:pPr>
            <a:r>
              <a:rPr lang="en-US" sz="2800" dirty="0">
                <a:latin typeface="Comic Sans MS" pitchFamily="66" charset="0"/>
              </a:rPr>
              <a:t>  </a:t>
            </a:r>
            <a:r>
              <a:rPr lang="en-US" sz="2800" dirty="0">
                <a:solidFill>
                  <a:srgbClr val="C00000"/>
                </a:solidFill>
                <a:latin typeface="Comic Sans MS" pitchFamily="66" charset="0"/>
              </a:rPr>
              <a:t>Treated consistently: </a:t>
            </a:r>
            <a:r>
              <a:rPr lang="en-US" sz="2800" u="sng" dirty="0" smtClean="0">
                <a:solidFill>
                  <a:schemeClr val="bg1">
                    <a:lumMod val="25000"/>
                  </a:schemeClr>
                </a:solidFill>
                <a:latin typeface="Comic Sans MS" pitchFamily="66" charset="0"/>
              </a:rPr>
              <a:t>CAS </a:t>
            </a:r>
            <a:r>
              <a:rPr lang="en-US" sz="2800" u="sng" dirty="0">
                <a:solidFill>
                  <a:schemeClr val="bg1">
                    <a:lumMod val="25000"/>
                  </a:schemeClr>
                </a:solidFill>
                <a:latin typeface="Comic Sans MS" pitchFamily="66" charset="0"/>
              </a:rPr>
              <a:t>501</a:t>
            </a:r>
            <a:r>
              <a:rPr lang="en-US" sz="2800" dirty="0">
                <a:solidFill>
                  <a:schemeClr val="bg1">
                    <a:lumMod val="25000"/>
                  </a:schemeClr>
                </a:solidFill>
                <a:latin typeface="Comic Sans MS" pitchFamily="66" charset="0"/>
              </a:rPr>
              <a:t> and </a:t>
            </a:r>
            <a:r>
              <a:rPr lang="en-US" sz="2800" dirty="0" smtClean="0">
                <a:solidFill>
                  <a:schemeClr val="bg1">
                    <a:lumMod val="25000"/>
                  </a:schemeClr>
                </a:solidFill>
                <a:latin typeface="Comic Sans MS" pitchFamily="66" charset="0"/>
              </a:rPr>
              <a:t>CAS 502</a:t>
            </a:r>
            <a:endParaRPr lang="en-US" sz="2800" dirty="0">
              <a:solidFill>
                <a:schemeClr val="bg1">
                  <a:lumMod val="25000"/>
                </a:schemeClr>
              </a:solidFill>
              <a:latin typeface="Comic Sans MS" pitchFamily="66" charset="0"/>
            </a:endParaRPr>
          </a:p>
        </p:txBody>
      </p:sp>
      <p:sp>
        <p:nvSpPr>
          <p:cNvPr id="5" name="Text Box 2"/>
          <p:cNvSpPr txBox="1">
            <a:spLocks noChangeArrowheads="1"/>
          </p:cNvSpPr>
          <p:nvPr/>
        </p:nvSpPr>
        <p:spPr bwMode="auto">
          <a:xfrm>
            <a:off x="381000" y="228600"/>
            <a:ext cx="8534400" cy="769441"/>
          </a:xfrm>
          <a:prstGeom prst="rect">
            <a:avLst/>
          </a:prstGeom>
          <a:solidFill>
            <a:srgbClr val="C00000"/>
          </a:solidFill>
          <a:ln w="38100">
            <a:headEnd/>
            <a:tailEnd/>
          </a:ln>
          <a:effectLst/>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defRPr/>
            </a:pPr>
            <a:r>
              <a:rPr lang="en-US" sz="4400" dirty="0">
                <a:solidFill>
                  <a:srgbClr val="FFFFFF"/>
                </a:solidFill>
                <a:latin typeface="Comic Sans MS" pitchFamily="66" charset="0"/>
              </a:rPr>
              <a:t>A-21 Tests of </a:t>
            </a:r>
            <a:r>
              <a:rPr lang="en-US" sz="4400" dirty="0" err="1">
                <a:solidFill>
                  <a:srgbClr val="FFFFFF"/>
                </a:solidFill>
                <a:latin typeface="Comic Sans MS" pitchFamily="66" charset="0"/>
              </a:rPr>
              <a:t>Allowability</a:t>
            </a:r>
            <a:endParaRPr lang="en-US" sz="4400" dirty="0">
              <a:solidFill>
                <a:srgbClr val="FFFFFF"/>
              </a:solidFill>
              <a:latin typeface="Comic Sans MS" pitchFamily="66" charset="0"/>
            </a:endParaRPr>
          </a:p>
        </p:txBody>
      </p:sp>
      <p:sp>
        <p:nvSpPr>
          <p:cNvPr id="6" name="Text Box 2"/>
          <p:cNvSpPr txBox="1">
            <a:spLocks noChangeArrowheads="1"/>
          </p:cNvSpPr>
          <p:nvPr/>
        </p:nvSpPr>
        <p:spPr bwMode="auto">
          <a:xfrm>
            <a:off x="457200" y="5029200"/>
            <a:ext cx="8382000" cy="1138773"/>
          </a:xfrm>
          <a:prstGeom prst="rect">
            <a:avLst/>
          </a:prstGeom>
          <a:solidFill>
            <a:schemeClr val="bg1">
              <a:lumMod val="25000"/>
            </a:schemeClr>
          </a:solidFill>
          <a:ln w="38100">
            <a:headEnd/>
            <a:tailEnd/>
          </a:ln>
          <a:effectLst/>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3400" dirty="0" smtClean="0">
                <a:solidFill>
                  <a:srgbClr val="FFFFFF"/>
                </a:solidFill>
                <a:latin typeface="Comic Sans MS" pitchFamily="66" charset="0"/>
              </a:rPr>
              <a:t>CAS 501 - Consistency in Estimating, Accumulating and Reporting Costs</a:t>
            </a:r>
            <a:endParaRPr lang="en-US" sz="3400" dirty="0">
              <a:solidFill>
                <a:srgbClr val="FFFFFF"/>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609600" y="1511300"/>
            <a:ext cx="8305800" cy="1384300"/>
          </a:xfrm>
          <a:prstGeom prst="rect">
            <a:avLst/>
          </a:prstGeom>
          <a:noFill/>
          <a:ln w="9525">
            <a:noFill/>
            <a:miter lim="800000"/>
            <a:headEnd/>
            <a:tailEnd/>
          </a:ln>
        </p:spPr>
        <p:txBody>
          <a:bodyPr>
            <a:spAutoFit/>
          </a:bodyPr>
          <a:lstStyle/>
          <a:p>
            <a:pPr marL="120650" lvl="1" indent="-6350"/>
            <a:r>
              <a:rPr lang="en-US" sz="2800" b="1" u="sng" dirty="0">
                <a:solidFill>
                  <a:srgbClr val="C00000"/>
                </a:solidFill>
                <a:latin typeface="Comic Sans MS" pitchFamily="66" charset="0"/>
              </a:rPr>
              <a:t>Tests of </a:t>
            </a:r>
            <a:r>
              <a:rPr lang="en-US" sz="2800" b="1" u="sng" dirty="0" err="1">
                <a:solidFill>
                  <a:srgbClr val="C00000"/>
                </a:solidFill>
                <a:latin typeface="Comic Sans MS" pitchFamily="66" charset="0"/>
              </a:rPr>
              <a:t>Allowability</a:t>
            </a:r>
            <a:r>
              <a:rPr lang="en-US" sz="2800" dirty="0">
                <a:latin typeface="Comic Sans MS" pitchFamily="66" charset="0"/>
              </a:rPr>
              <a:t>:  </a:t>
            </a:r>
            <a:r>
              <a:rPr lang="en-US" sz="2800" dirty="0" smtClean="0">
                <a:latin typeface="Comic Sans MS" pitchFamily="66" charset="0"/>
              </a:rPr>
              <a:t>In </a:t>
            </a:r>
            <a:r>
              <a:rPr lang="en-US" sz="2800" dirty="0">
                <a:latin typeface="Comic Sans MS" pitchFamily="66" charset="0"/>
              </a:rPr>
              <a:t>order to be allowable as either a direct or indirect cost, a cost must be:</a:t>
            </a:r>
            <a:endParaRPr lang="en-US" sz="2400" dirty="0">
              <a:latin typeface="Comic Sans MS" pitchFamily="66" charset="0"/>
            </a:endParaRPr>
          </a:p>
        </p:txBody>
      </p:sp>
      <p:sp>
        <p:nvSpPr>
          <p:cNvPr id="22531" name="Text Box 4"/>
          <p:cNvSpPr txBox="1">
            <a:spLocks noChangeArrowheads="1"/>
          </p:cNvSpPr>
          <p:nvPr/>
        </p:nvSpPr>
        <p:spPr bwMode="auto">
          <a:xfrm>
            <a:off x="457200" y="2971800"/>
            <a:ext cx="8534400" cy="1815882"/>
          </a:xfrm>
          <a:prstGeom prst="rect">
            <a:avLst/>
          </a:prstGeom>
          <a:noFill/>
          <a:ln w="9525">
            <a:noFill/>
            <a:miter lim="800000"/>
            <a:headEnd/>
            <a:tailEnd/>
          </a:ln>
        </p:spPr>
        <p:txBody>
          <a:bodyPr>
            <a:spAutoFit/>
          </a:bodyPr>
          <a:lstStyle/>
          <a:p>
            <a:pPr marL="738188" indent="-457200">
              <a:spcBef>
                <a:spcPct val="50000"/>
              </a:spcBef>
              <a:buFont typeface="Arial" charset="0"/>
              <a:buAutoNum type="arabicPeriod"/>
            </a:pPr>
            <a:r>
              <a:rPr lang="en-US" sz="2800" dirty="0">
                <a:latin typeface="Comic Sans MS" pitchFamily="66" charset="0"/>
              </a:rPr>
              <a:t>  Reasonable</a:t>
            </a:r>
          </a:p>
          <a:p>
            <a:pPr marL="738188" indent="-457200">
              <a:spcBef>
                <a:spcPct val="50000"/>
              </a:spcBef>
              <a:buFont typeface="Arial" charset="0"/>
              <a:buAutoNum type="arabicPeriod"/>
            </a:pPr>
            <a:r>
              <a:rPr lang="en-US" sz="2800" dirty="0">
                <a:latin typeface="Comic Sans MS" pitchFamily="66" charset="0"/>
              </a:rPr>
              <a:t>  Allocable under A-21 principles/methods</a:t>
            </a:r>
          </a:p>
          <a:p>
            <a:pPr marL="738188" indent="-457200">
              <a:spcBef>
                <a:spcPct val="50000"/>
              </a:spcBef>
              <a:buFont typeface="Arial" charset="0"/>
              <a:buAutoNum type="arabicPeriod"/>
            </a:pPr>
            <a:r>
              <a:rPr lang="en-US" sz="2800" dirty="0">
                <a:latin typeface="Comic Sans MS" pitchFamily="66" charset="0"/>
              </a:rPr>
              <a:t>  </a:t>
            </a:r>
            <a:r>
              <a:rPr lang="en-US" sz="2800" dirty="0">
                <a:solidFill>
                  <a:srgbClr val="C00000"/>
                </a:solidFill>
                <a:latin typeface="Comic Sans MS" pitchFamily="66" charset="0"/>
              </a:rPr>
              <a:t>Treated consistently: </a:t>
            </a:r>
            <a:r>
              <a:rPr lang="en-US" sz="2800" dirty="0" smtClean="0">
                <a:solidFill>
                  <a:schemeClr val="bg1">
                    <a:lumMod val="25000"/>
                  </a:schemeClr>
                </a:solidFill>
                <a:latin typeface="Comic Sans MS" pitchFamily="66" charset="0"/>
              </a:rPr>
              <a:t>CAS </a:t>
            </a:r>
            <a:r>
              <a:rPr lang="en-US" sz="2800" dirty="0">
                <a:solidFill>
                  <a:schemeClr val="bg1">
                    <a:lumMod val="25000"/>
                  </a:schemeClr>
                </a:solidFill>
                <a:latin typeface="Comic Sans MS" pitchFamily="66" charset="0"/>
              </a:rPr>
              <a:t>501 and </a:t>
            </a:r>
            <a:r>
              <a:rPr lang="en-US" sz="2800" u="sng" dirty="0" smtClean="0">
                <a:solidFill>
                  <a:schemeClr val="bg1">
                    <a:lumMod val="25000"/>
                  </a:schemeClr>
                </a:solidFill>
                <a:latin typeface="Comic Sans MS" pitchFamily="66" charset="0"/>
              </a:rPr>
              <a:t>CAS 502</a:t>
            </a:r>
            <a:endParaRPr lang="en-US" sz="2800" u="sng" dirty="0">
              <a:solidFill>
                <a:schemeClr val="bg1">
                  <a:lumMod val="25000"/>
                </a:schemeClr>
              </a:solidFill>
              <a:latin typeface="Comic Sans MS" pitchFamily="66" charset="0"/>
            </a:endParaRPr>
          </a:p>
        </p:txBody>
      </p:sp>
      <p:sp>
        <p:nvSpPr>
          <p:cNvPr id="5" name="Text Box 2"/>
          <p:cNvSpPr txBox="1">
            <a:spLocks noChangeArrowheads="1"/>
          </p:cNvSpPr>
          <p:nvPr/>
        </p:nvSpPr>
        <p:spPr bwMode="auto">
          <a:xfrm>
            <a:off x="381000" y="228600"/>
            <a:ext cx="8534400" cy="769441"/>
          </a:xfrm>
          <a:prstGeom prst="rect">
            <a:avLst/>
          </a:prstGeom>
          <a:solidFill>
            <a:srgbClr val="C00000"/>
          </a:solidFill>
          <a:ln w="38100">
            <a:headEnd/>
            <a:tailEnd/>
          </a:ln>
          <a:effectLst/>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defRPr/>
            </a:pPr>
            <a:r>
              <a:rPr lang="en-US" sz="4400" dirty="0">
                <a:solidFill>
                  <a:srgbClr val="FFFFFF"/>
                </a:solidFill>
                <a:latin typeface="Comic Sans MS" pitchFamily="66" charset="0"/>
              </a:rPr>
              <a:t>A-21 Tests of </a:t>
            </a:r>
            <a:r>
              <a:rPr lang="en-US" sz="4400" dirty="0" err="1">
                <a:solidFill>
                  <a:srgbClr val="FFFFFF"/>
                </a:solidFill>
                <a:latin typeface="Comic Sans MS" pitchFamily="66" charset="0"/>
              </a:rPr>
              <a:t>Allowability</a:t>
            </a:r>
            <a:endParaRPr lang="en-US" sz="4400" dirty="0">
              <a:solidFill>
                <a:srgbClr val="FFFFFF"/>
              </a:solidFill>
              <a:latin typeface="Comic Sans MS" pitchFamily="66" charset="0"/>
            </a:endParaRPr>
          </a:p>
        </p:txBody>
      </p:sp>
      <p:sp>
        <p:nvSpPr>
          <p:cNvPr id="7" name="Text Box 2"/>
          <p:cNvSpPr txBox="1">
            <a:spLocks noChangeArrowheads="1"/>
          </p:cNvSpPr>
          <p:nvPr/>
        </p:nvSpPr>
        <p:spPr bwMode="auto">
          <a:xfrm>
            <a:off x="431800" y="5029200"/>
            <a:ext cx="8458200" cy="1138773"/>
          </a:xfrm>
          <a:prstGeom prst="rect">
            <a:avLst/>
          </a:prstGeom>
          <a:solidFill>
            <a:schemeClr val="bg1">
              <a:lumMod val="25000"/>
            </a:schemeClr>
          </a:solidFill>
          <a:ln w="38100">
            <a:headEnd/>
            <a:tailEnd/>
          </a:ln>
          <a:effectLst/>
        </p:spPr>
        <p:style>
          <a:lnRef idx="2">
            <a:schemeClr val="dk1"/>
          </a:lnRef>
          <a:fillRef idx="1">
            <a:schemeClr val="lt1"/>
          </a:fillRef>
          <a:effectRef idx="0">
            <a:schemeClr val="dk1"/>
          </a:effectRef>
          <a:fontRef idx="minor">
            <a:schemeClr val="dk1"/>
          </a:fontRef>
        </p:style>
        <p:txBody>
          <a:bodyPr wrap="square">
            <a:spAutoFit/>
          </a:bodyPr>
          <a:lstStyle/>
          <a:p>
            <a:pPr marL="455613" indent="-455613" algn="ctr">
              <a:tabLst>
                <a:tab pos="804863" algn="l"/>
              </a:tabLst>
              <a:defRPr/>
            </a:pPr>
            <a:r>
              <a:rPr lang="en-US" sz="3400" dirty="0" smtClean="0">
                <a:solidFill>
                  <a:srgbClr val="FFFFFF"/>
                </a:solidFill>
                <a:latin typeface="Comic Sans MS" pitchFamily="66" charset="0"/>
              </a:rPr>
              <a:t>CAS 502 – Consistency in Allocating Costs Incurred for the Same Purpose</a:t>
            </a:r>
            <a:endParaRPr lang="en-US" sz="3400" dirty="0">
              <a:solidFill>
                <a:srgbClr val="FFFFFF"/>
              </a:solidFill>
              <a:latin typeface="Comic Sans MS" pitchFamily="66" charset="0"/>
            </a:endParaRPr>
          </a:p>
        </p:txBody>
      </p:sp>
    </p:spTree>
    <p:extLst>
      <p:ext uri="{BB962C8B-B14F-4D97-AF65-F5344CB8AC3E}">
        <p14:creationId xmlns:p14="http://schemas.microsoft.com/office/powerpoint/2010/main" val="4249499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228600" y="1447800"/>
            <a:ext cx="8534400" cy="584200"/>
          </a:xfrm>
          <a:prstGeom prst="rect">
            <a:avLst/>
          </a:prstGeom>
          <a:noFill/>
          <a:ln w="9525">
            <a:noFill/>
            <a:miter lim="800000"/>
            <a:headEnd/>
            <a:tailEnd/>
          </a:ln>
        </p:spPr>
        <p:txBody>
          <a:bodyPr>
            <a:spAutoFit/>
          </a:bodyPr>
          <a:lstStyle/>
          <a:p>
            <a:pPr marL="636588" lvl="1" indent="-522288" algn="ctr"/>
            <a:r>
              <a:rPr lang="en-US" sz="3200" b="1" dirty="0" smtClean="0">
                <a:solidFill>
                  <a:schemeClr val="bg1">
                    <a:lumMod val="25000"/>
                  </a:schemeClr>
                </a:solidFill>
                <a:latin typeface="Comic Sans MS" pitchFamily="66" charset="0"/>
              </a:rPr>
              <a:t>CAS 501 - </a:t>
            </a:r>
            <a:r>
              <a:rPr lang="en-US" sz="3200" b="1" dirty="0">
                <a:solidFill>
                  <a:schemeClr val="bg1">
                    <a:lumMod val="25000"/>
                  </a:schemeClr>
                </a:solidFill>
                <a:latin typeface="Comic Sans MS" pitchFamily="66" charset="0"/>
              </a:rPr>
              <a:t>Consistent Treatment </a:t>
            </a:r>
            <a:r>
              <a:rPr lang="en-US" sz="3200" b="1" dirty="0" smtClean="0">
                <a:solidFill>
                  <a:schemeClr val="bg1">
                    <a:lumMod val="25000"/>
                  </a:schemeClr>
                </a:solidFill>
                <a:latin typeface="Comic Sans MS" pitchFamily="66" charset="0"/>
              </a:rPr>
              <a:t>When:</a:t>
            </a:r>
            <a:endParaRPr lang="en-US" sz="3200" b="1" dirty="0">
              <a:solidFill>
                <a:schemeClr val="bg1">
                  <a:lumMod val="25000"/>
                </a:schemeClr>
              </a:solidFill>
              <a:latin typeface="Comic Sans MS" pitchFamily="66" charset="0"/>
            </a:endParaRPr>
          </a:p>
        </p:txBody>
      </p:sp>
      <p:sp>
        <p:nvSpPr>
          <p:cNvPr id="23555" name="Text Box 4"/>
          <p:cNvSpPr txBox="1">
            <a:spLocks noChangeArrowheads="1"/>
          </p:cNvSpPr>
          <p:nvPr/>
        </p:nvSpPr>
        <p:spPr bwMode="auto">
          <a:xfrm>
            <a:off x="152400" y="2209800"/>
            <a:ext cx="8763000" cy="523875"/>
          </a:xfrm>
          <a:prstGeom prst="rect">
            <a:avLst/>
          </a:prstGeom>
          <a:noFill/>
          <a:ln w="9525">
            <a:noFill/>
            <a:miter lim="800000"/>
            <a:headEnd/>
            <a:tailEnd/>
          </a:ln>
        </p:spPr>
        <p:txBody>
          <a:bodyPr>
            <a:spAutoFit/>
          </a:bodyPr>
          <a:lstStyle/>
          <a:p>
            <a:pPr marL="455613" indent="-455613" algn="ctr">
              <a:spcBef>
                <a:spcPct val="50000"/>
              </a:spcBef>
              <a:tabLst>
                <a:tab pos="804863" algn="l"/>
              </a:tabLst>
            </a:pPr>
            <a:r>
              <a:rPr lang="en-US" sz="2800">
                <a:latin typeface="Comic Sans MS" pitchFamily="66" charset="0"/>
              </a:rPr>
              <a:t>1. Estimating, accumulating and reporting costs </a:t>
            </a:r>
          </a:p>
        </p:txBody>
      </p:sp>
      <p:sp>
        <p:nvSpPr>
          <p:cNvPr id="6" name="Text Box 2"/>
          <p:cNvSpPr txBox="1">
            <a:spLocks noChangeArrowheads="1"/>
          </p:cNvSpPr>
          <p:nvPr/>
        </p:nvSpPr>
        <p:spPr bwMode="auto">
          <a:xfrm>
            <a:off x="381000" y="228600"/>
            <a:ext cx="8534400" cy="769441"/>
          </a:xfrm>
          <a:prstGeom prst="rect">
            <a:avLst/>
          </a:prstGeom>
          <a:solidFill>
            <a:srgbClr val="C00000"/>
          </a:solidFill>
          <a:ln w="38100">
            <a:headEnd/>
            <a:tailEnd/>
          </a:ln>
          <a:effectLst/>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defRPr/>
            </a:pPr>
            <a:r>
              <a:rPr lang="en-US" sz="4400" dirty="0">
                <a:solidFill>
                  <a:srgbClr val="FFFFFF"/>
                </a:solidFill>
                <a:latin typeface="Comic Sans MS" pitchFamily="66" charset="0"/>
              </a:rPr>
              <a:t>A-21 Tests of </a:t>
            </a:r>
            <a:r>
              <a:rPr lang="en-US" sz="4400" dirty="0" err="1">
                <a:solidFill>
                  <a:srgbClr val="FFFFFF"/>
                </a:solidFill>
                <a:latin typeface="Comic Sans MS" pitchFamily="66" charset="0"/>
              </a:rPr>
              <a:t>Allowability</a:t>
            </a:r>
            <a:endParaRPr lang="en-US" sz="4400" dirty="0">
              <a:solidFill>
                <a:srgbClr val="FFFFFF"/>
              </a:solidFill>
              <a:latin typeface="Comic Sans MS" pitchFamily="66" charset="0"/>
            </a:endParaRPr>
          </a:p>
        </p:txBody>
      </p:sp>
      <p:grpSp>
        <p:nvGrpSpPr>
          <p:cNvPr id="2" name="Group 13"/>
          <p:cNvGrpSpPr>
            <a:grpSpLocks/>
          </p:cNvGrpSpPr>
          <p:nvPr/>
        </p:nvGrpSpPr>
        <p:grpSpPr bwMode="auto">
          <a:xfrm>
            <a:off x="762000" y="2743200"/>
            <a:ext cx="1905000" cy="1676400"/>
            <a:chOff x="762000" y="2743200"/>
            <a:chExt cx="1905000" cy="1676400"/>
          </a:xfrm>
          <a:solidFill>
            <a:schemeClr val="bg1">
              <a:lumMod val="25000"/>
            </a:schemeClr>
          </a:solidFill>
        </p:grpSpPr>
        <p:sp>
          <p:nvSpPr>
            <p:cNvPr id="8" name="Down Arrow 7"/>
            <p:cNvSpPr/>
            <p:nvPr/>
          </p:nvSpPr>
          <p:spPr bwMode="auto">
            <a:xfrm rot="10800000">
              <a:off x="1524000" y="2743200"/>
              <a:ext cx="484188" cy="977900"/>
            </a:xfrm>
            <a:prstGeom prst="downArrow">
              <a:avLst/>
            </a:prstGeom>
            <a:grpFill/>
            <a:ln w="12700" cap="flat" cmpd="sng" algn="ctr">
              <a:solidFill>
                <a:schemeClr val="tx1"/>
              </a:solidFill>
              <a:prstDash val="solid"/>
              <a:round/>
              <a:headEnd type="none" w="med" len="med"/>
              <a:tailEnd type="none" w="med" len="med"/>
            </a:ln>
            <a:effectLst/>
          </p:spPr>
          <p:txBody>
            <a:bodyPr/>
            <a:lstStyle/>
            <a:p>
              <a:pPr>
                <a:defRPr/>
              </a:pPr>
              <a:endParaRPr lang="en-US" dirty="0">
                <a:solidFill>
                  <a:schemeClr val="bg1">
                    <a:lumMod val="75000"/>
                  </a:schemeClr>
                </a:solidFill>
              </a:endParaRPr>
            </a:p>
          </p:txBody>
        </p:sp>
        <p:sp>
          <p:nvSpPr>
            <p:cNvPr id="9" name="TextBox 8"/>
            <p:cNvSpPr txBox="1"/>
            <p:nvPr/>
          </p:nvSpPr>
          <p:spPr>
            <a:xfrm>
              <a:off x="762000" y="3886200"/>
              <a:ext cx="1905000" cy="533400"/>
            </a:xfrm>
            <a:prstGeom prst="rect">
              <a:avLst/>
            </a:prstGeom>
            <a:grpFill/>
            <a:ln w="28575">
              <a:solidFill>
                <a:schemeClr val="tx1"/>
              </a:solidFill>
            </a:ln>
          </p:spPr>
          <p:txBody>
            <a:bodyPr>
              <a:spAutoFit/>
            </a:bodyPr>
            <a:lstStyle/>
            <a:p>
              <a:pPr>
                <a:defRPr/>
              </a:pPr>
              <a:r>
                <a:rPr lang="en-US" sz="2800" dirty="0">
                  <a:solidFill>
                    <a:srgbClr val="FFFFFF"/>
                  </a:solidFill>
                  <a:latin typeface="Comic Sans MS" pitchFamily="66" charset="0"/>
                </a:rPr>
                <a:t>Budgeting</a:t>
              </a:r>
            </a:p>
          </p:txBody>
        </p:sp>
      </p:grpSp>
      <p:grpSp>
        <p:nvGrpSpPr>
          <p:cNvPr id="3" name="Group 14"/>
          <p:cNvGrpSpPr>
            <a:grpSpLocks/>
          </p:cNvGrpSpPr>
          <p:nvPr/>
        </p:nvGrpSpPr>
        <p:grpSpPr bwMode="auto">
          <a:xfrm>
            <a:off x="3276600" y="2679700"/>
            <a:ext cx="1752600" cy="3025775"/>
            <a:chOff x="3276600" y="2680443"/>
            <a:chExt cx="1752600" cy="3024377"/>
          </a:xfrm>
          <a:solidFill>
            <a:schemeClr val="bg1">
              <a:lumMod val="25000"/>
            </a:schemeClr>
          </a:solidFill>
        </p:grpSpPr>
        <p:sp>
          <p:nvSpPr>
            <p:cNvPr id="10" name="Down Arrow 9"/>
            <p:cNvSpPr/>
            <p:nvPr/>
          </p:nvSpPr>
          <p:spPr bwMode="auto">
            <a:xfrm rot="10800000">
              <a:off x="3965575" y="2680443"/>
              <a:ext cx="530225" cy="2321440"/>
            </a:xfrm>
            <a:prstGeom prst="downArrow">
              <a:avLst/>
            </a:prstGeom>
            <a:grpFill/>
            <a:ln w="12700" cap="flat" cmpd="sng" algn="ctr">
              <a:solidFill>
                <a:schemeClr val="tx1"/>
              </a:solidFill>
              <a:prstDash val="solid"/>
              <a:round/>
              <a:headEnd type="none" w="med" len="med"/>
              <a:tailEnd type="none" w="med" len="med"/>
            </a:ln>
            <a:effectLst/>
          </p:spPr>
          <p:txBody>
            <a:bodyPr/>
            <a:lstStyle/>
            <a:p>
              <a:pPr>
                <a:defRPr/>
              </a:pPr>
              <a:endParaRPr lang="en-US"/>
            </a:p>
          </p:txBody>
        </p:sp>
        <p:sp>
          <p:nvSpPr>
            <p:cNvPr id="11" name="TextBox 10"/>
            <p:cNvSpPr txBox="1"/>
            <p:nvPr/>
          </p:nvSpPr>
          <p:spPr>
            <a:xfrm>
              <a:off x="3276600" y="5181187"/>
              <a:ext cx="1752600" cy="523633"/>
            </a:xfrm>
            <a:prstGeom prst="rect">
              <a:avLst/>
            </a:prstGeom>
            <a:grpFill/>
            <a:ln w="28575">
              <a:solidFill>
                <a:schemeClr val="tx1"/>
              </a:solidFill>
            </a:ln>
          </p:spPr>
          <p:txBody>
            <a:bodyPr>
              <a:spAutoFit/>
            </a:bodyPr>
            <a:lstStyle/>
            <a:p>
              <a:pPr>
                <a:defRPr/>
              </a:pPr>
              <a:r>
                <a:rPr lang="en-US" sz="2800" dirty="0">
                  <a:solidFill>
                    <a:srgbClr val="FFFFFF"/>
                  </a:solidFill>
                  <a:latin typeface="Comic Sans MS" pitchFamily="66" charset="0"/>
                </a:rPr>
                <a:t>Spending</a:t>
              </a:r>
            </a:p>
          </p:txBody>
        </p:sp>
      </p:grpSp>
      <p:grpSp>
        <p:nvGrpSpPr>
          <p:cNvPr id="4" name="Group 15"/>
          <p:cNvGrpSpPr>
            <a:grpSpLocks/>
          </p:cNvGrpSpPr>
          <p:nvPr/>
        </p:nvGrpSpPr>
        <p:grpSpPr bwMode="auto">
          <a:xfrm>
            <a:off x="5334000" y="2792413"/>
            <a:ext cx="3352800" cy="2124075"/>
            <a:chOff x="5334000" y="2791754"/>
            <a:chExt cx="3352800" cy="2124753"/>
          </a:xfrm>
          <a:solidFill>
            <a:schemeClr val="bg1">
              <a:lumMod val="25000"/>
            </a:schemeClr>
          </a:solidFill>
        </p:grpSpPr>
        <p:sp>
          <p:nvSpPr>
            <p:cNvPr id="12" name="Down Arrow 11"/>
            <p:cNvSpPr/>
            <p:nvPr/>
          </p:nvSpPr>
          <p:spPr bwMode="auto">
            <a:xfrm rot="10800000">
              <a:off x="6324600" y="2791754"/>
              <a:ext cx="484188" cy="978212"/>
            </a:xfrm>
            <a:prstGeom prst="downArrow">
              <a:avLst/>
            </a:prstGeom>
            <a:grpFill/>
            <a:ln w="12700" cap="flat" cmpd="sng" algn="ctr">
              <a:solidFill>
                <a:schemeClr val="tx1"/>
              </a:solidFill>
              <a:prstDash val="solid"/>
              <a:round/>
              <a:headEnd type="none" w="med" len="med"/>
              <a:tailEnd type="none" w="med" len="med"/>
            </a:ln>
            <a:effectLst/>
          </p:spPr>
          <p:txBody>
            <a:bodyPr/>
            <a:lstStyle/>
            <a:p>
              <a:pPr>
                <a:defRPr/>
              </a:pPr>
              <a:endParaRPr lang="en-US"/>
            </a:p>
          </p:txBody>
        </p:sp>
        <p:sp>
          <p:nvSpPr>
            <p:cNvPr id="13" name="TextBox 12"/>
            <p:cNvSpPr txBox="1"/>
            <p:nvPr/>
          </p:nvSpPr>
          <p:spPr>
            <a:xfrm>
              <a:off x="5334000" y="3962114"/>
              <a:ext cx="3352800" cy="954393"/>
            </a:xfrm>
            <a:prstGeom prst="rect">
              <a:avLst/>
            </a:prstGeom>
            <a:grpFill/>
            <a:ln w="28575">
              <a:solidFill>
                <a:schemeClr val="tx1"/>
              </a:solidFill>
            </a:ln>
          </p:spPr>
          <p:txBody>
            <a:bodyPr>
              <a:spAutoFit/>
            </a:bodyPr>
            <a:lstStyle/>
            <a:p>
              <a:pPr algn="ctr">
                <a:defRPr/>
              </a:pPr>
              <a:r>
                <a:rPr lang="en-US" sz="2800" dirty="0">
                  <a:solidFill>
                    <a:srgbClr val="FFFFFF"/>
                  </a:solidFill>
                  <a:latin typeface="Comic Sans MS" pitchFamily="66" charset="0"/>
                </a:rPr>
                <a:t>Invoicing  and Financial Reporting</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28600" y="228600"/>
            <a:ext cx="8686800" cy="1200329"/>
          </a:xfrm>
          <a:prstGeom prst="rect">
            <a:avLst/>
          </a:prstGeom>
          <a:solidFill>
            <a:srgbClr val="C00000"/>
          </a:solidFill>
          <a:ln w="38100">
            <a:solidFill>
              <a:schemeClr val="tx1"/>
            </a:solidFill>
            <a:miter lim="800000"/>
            <a:headEnd/>
            <a:tailEnd/>
          </a:ln>
          <a:effectLst/>
        </p:spPr>
        <p:txBody>
          <a:bodyPr wrap="square">
            <a:spAutoFit/>
          </a:bodyPr>
          <a:lstStyle/>
          <a:p>
            <a:pPr algn="ctr">
              <a:spcBef>
                <a:spcPct val="50000"/>
              </a:spcBef>
              <a:defRPr/>
            </a:pPr>
            <a:r>
              <a:rPr lang="en-US" sz="3600" dirty="0">
                <a:solidFill>
                  <a:srgbClr val="FFFFFF"/>
                </a:solidFill>
                <a:latin typeface="Comic Sans MS" pitchFamily="66" charset="0"/>
              </a:rPr>
              <a:t>Twenty Cost Accounting Standards </a:t>
            </a:r>
            <a:r>
              <a:rPr lang="en-US" sz="3600" dirty="0" smtClean="0">
                <a:solidFill>
                  <a:srgbClr val="FFFFFF"/>
                </a:solidFill>
                <a:latin typeface="Comic Sans MS" pitchFamily="66" charset="0"/>
              </a:rPr>
              <a:t> Only </a:t>
            </a:r>
            <a:r>
              <a:rPr lang="en-US" sz="3600" dirty="0">
                <a:solidFill>
                  <a:srgbClr val="FFFFFF"/>
                </a:solidFill>
                <a:latin typeface="Comic Sans MS" pitchFamily="66" charset="0"/>
              </a:rPr>
              <a:t>4 </a:t>
            </a:r>
            <a:r>
              <a:rPr lang="en-US" sz="3600" dirty="0" smtClean="0">
                <a:solidFill>
                  <a:srgbClr val="FFFFFF"/>
                </a:solidFill>
                <a:latin typeface="Comic Sans MS" pitchFamily="66" charset="0"/>
              </a:rPr>
              <a:t>Apply </a:t>
            </a:r>
            <a:r>
              <a:rPr lang="en-US" sz="3600" dirty="0">
                <a:solidFill>
                  <a:srgbClr val="FFFFFF"/>
                </a:solidFill>
                <a:latin typeface="Comic Sans MS" pitchFamily="66" charset="0"/>
              </a:rPr>
              <a:t>to Universities!</a:t>
            </a:r>
          </a:p>
        </p:txBody>
      </p:sp>
      <p:sp>
        <p:nvSpPr>
          <p:cNvPr id="9219" name="Text Box 3"/>
          <p:cNvSpPr txBox="1">
            <a:spLocks noChangeArrowheads="1"/>
          </p:cNvSpPr>
          <p:nvPr/>
        </p:nvSpPr>
        <p:spPr bwMode="auto">
          <a:xfrm>
            <a:off x="533400" y="1828800"/>
            <a:ext cx="8305800" cy="2708434"/>
          </a:xfrm>
          <a:prstGeom prst="rect">
            <a:avLst/>
          </a:prstGeom>
          <a:noFill/>
          <a:ln w="9525">
            <a:noFill/>
            <a:miter lim="800000"/>
            <a:headEnd/>
            <a:tailEnd/>
          </a:ln>
        </p:spPr>
        <p:txBody>
          <a:bodyPr wrap="square">
            <a:spAutoFit/>
          </a:bodyPr>
          <a:lstStyle/>
          <a:p>
            <a:pPr lvl="1">
              <a:spcBef>
                <a:spcPct val="10000"/>
              </a:spcBef>
              <a:spcAft>
                <a:spcPct val="10000"/>
              </a:spcAft>
              <a:buFont typeface="Wingdings" pitchFamily="2" charset="2"/>
              <a:buChar char="§"/>
              <a:tabLst>
                <a:tab pos="863600" algn="l"/>
                <a:tab pos="1944688" algn="l"/>
              </a:tabLst>
              <a:defRPr/>
            </a:pPr>
            <a:r>
              <a:rPr lang="en-US" sz="3200" dirty="0" smtClean="0">
                <a:latin typeface="Comic Sans MS" pitchFamily="66" charset="0"/>
              </a:rPr>
              <a:t> 	</a:t>
            </a:r>
            <a:r>
              <a:rPr lang="en-US" sz="3000" dirty="0" smtClean="0">
                <a:latin typeface="Comic Sans MS" pitchFamily="66" charset="0"/>
              </a:rPr>
              <a:t>501 </a:t>
            </a:r>
            <a:r>
              <a:rPr lang="en-US" sz="3000" dirty="0">
                <a:latin typeface="Comic Sans MS" pitchFamily="66" charset="0"/>
              </a:rPr>
              <a:t>- Consistency in Estimating, 	</a:t>
            </a:r>
            <a:r>
              <a:rPr lang="en-US" sz="3000" dirty="0" smtClean="0">
                <a:latin typeface="Comic Sans MS" pitchFamily="66" charset="0"/>
              </a:rPr>
              <a:t>	 	Accumulating </a:t>
            </a:r>
            <a:r>
              <a:rPr lang="en-US" sz="3000" dirty="0">
                <a:latin typeface="Comic Sans MS" pitchFamily="66" charset="0"/>
              </a:rPr>
              <a:t>and Reporting Costs</a:t>
            </a:r>
          </a:p>
          <a:p>
            <a:pPr lvl="1">
              <a:spcBef>
                <a:spcPct val="10000"/>
              </a:spcBef>
              <a:spcAft>
                <a:spcPct val="10000"/>
              </a:spcAft>
              <a:buFont typeface="Wingdings" pitchFamily="2" charset="2"/>
              <a:buChar char="§"/>
              <a:tabLst>
                <a:tab pos="863600" algn="l"/>
                <a:tab pos="1944688" algn="l"/>
              </a:tabLst>
              <a:defRPr/>
            </a:pPr>
            <a:r>
              <a:rPr lang="en-US" sz="3000" dirty="0" smtClean="0">
                <a:latin typeface="Comic Sans MS" pitchFamily="66" charset="0"/>
              </a:rPr>
              <a:t> 	502 </a:t>
            </a:r>
            <a:r>
              <a:rPr lang="en-US" sz="3000" dirty="0">
                <a:latin typeface="Comic Sans MS" pitchFamily="66" charset="0"/>
              </a:rPr>
              <a:t>– Consistency in Allocating </a:t>
            </a:r>
            <a:r>
              <a:rPr lang="en-US" sz="3000" dirty="0" smtClean="0">
                <a:latin typeface="Comic Sans MS" pitchFamily="66" charset="0"/>
              </a:rPr>
              <a:t>Costs</a:t>
            </a:r>
          </a:p>
          <a:p>
            <a:pPr lvl="1" indent="292100">
              <a:spcBef>
                <a:spcPct val="10000"/>
              </a:spcBef>
              <a:spcAft>
                <a:spcPct val="10000"/>
              </a:spcAft>
              <a:buFont typeface="Wingdings" pitchFamily="2" charset="2"/>
              <a:buChar char="§"/>
              <a:tabLst>
                <a:tab pos="749300" algn="l"/>
                <a:tab pos="800100" algn="l"/>
                <a:tab pos="1944688" algn="l"/>
              </a:tabLst>
              <a:defRPr/>
            </a:pPr>
            <a:r>
              <a:rPr lang="en-US" sz="3000" dirty="0" smtClean="0">
                <a:latin typeface="Comic Sans MS" pitchFamily="66" charset="0"/>
              </a:rPr>
              <a:t> 505 </a:t>
            </a:r>
            <a:r>
              <a:rPr lang="en-US" sz="3000" dirty="0">
                <a:latin typeface="Comic Sans MS" pitchFamily="66" charset="0"/>
              </a:rPr>
              <a:t>– Accounting for Unallowable Costs</a:t>
            </a:r>
          </a:p>
          <a:p>
            <a:pPr lvl="1" indent="292100">
              <a:spcBef>
                <a:spcPct val="10000"/>
              </a:spcBef>
              <a:spcAft>
                <a:spcPct val="10000"/>
              </a:spcAft>
              <a:buFont typeface="Wingdings" pitchFamily="2" charset="2"/>
              <a:buChar char="§"/>
              <a:tabLst>
                <a:tab pos="749300" algn="l"/>
                <a:tab pos="800100" algn="l"/>
                <a:tab pos="1944688" algn="l"/>
              </a:tabLst>
              <a:defRPr/>
            </a:pPr>
            <a:r>
              <a:rPr lang="en-US" sz="3000" dirty="0">
                <a:latin typeface="Comic Sans MS" pitchFamily="66" charset="0"/>
              </a:rPr>
              <a:t> 506 - Cost Accounting </a:t>
            </a:r>
            <a:r>
              <a:rPr lang="en-US" sz="3000" dirty="0" smtClean="0">
                <a:latin typeface="Comic Sans MS" pitchFamily="66" charset="0"/>
              </a:rPr>
              <a:t>Period</a:t>
            </a:r>
            <a:endParaRPr lang="en-US" sz="3000" dirty="0">
              <a:latin typeface="Comic Sans MS" pitchFamily="66" charset="0"/>
            </a:endParaRPr>
          </a:p>
        </p:txBody>
      </p:sp>
      <p:sp>
        <p:nvSpPr>
          <p:cNvPr id="6" name="TextBox 5"/>
          <p:cNvSpPr txBox="1"/>
          <p:nvPr/>
        </p:nvSpPr>
        <p:spPr>
          <a:xfrm>
            <a:off x="685800" y="4876800"/>
            <a:ext cx="7772400" cy="1077218"/>
          </a:xfrm>
          <a:prstGeom prst="rect">
            <a:avLst/>
          </a:prstGeom>
          <a:solidFill>
            <a:srgbClr val="FFFF00"/>
          </a:solidFill>
          <a:ln w="381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en-US" sz="3200" dirty="0" smtClean="0">
                <a:latin typeface="Comic Sans MS" pitchFamily="66" charset="0"/>
              </a:rPr>
              <a:t>What is OMB? What is a Circular?    And what is OMB Circular A-21?  </a:t>
            </a:r>
            <a:endParaRPr lang="en-US" sz="3200" dirty="0">
              <a:latin typeface="Comic Sans MS" pitchFamily="66" charset="0"/>
            </a:endParaRPr>
          </a:p>
        </p:txBody>
      </p:sp>
    </p:spTree>
    <p:extLst>
      <p:ext uri="{BB962C8B-B14F-4D97-AF65-F5344CB8AC3E}">
        <p14:creationId xmlns:p14="http://schemas.microsoft.com/office/powerpoint/2010/main" val="67351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0" y="1752600"/>
            <a:ext cx="9144000" cy="2462213"/>
          </a:xfrm>
          <a:prstGeom prst="rect">
            <a:avLst/>
          </a:prstGeom>
          <a:noFill/>
          <a:ln w="9525">
            <a:noFill/>
            <a:miter lim="800000"/>
            <a:headEnd/>
            <a:tailEnd/>
          </a:ln>
        </p:spPr>
        <p:txBody>
          <a:bodyPr wrap="square">
            <a:spAutoFit/>
          </a:bodyPr>
          <a:lstStyle/>
          <a:p>
            <a:pPr marL="569913" lvl="1">
              <a:spcBef>
                <a:spcPct val="50000"/>
              </a:spcBef>
              <a:tabLst>
                <a:tab pos="804863" algn="l"/>
              </a:tabLst>
              <a:defRPr/>
            </a:pPr>
            <a:r>
              <a:rPr lang="en-US" sz="2800" dirty="0" smtClean="0">
                <a:latin typeface="Comic Sans MS" pitchFamily="66" charset="0"/>
              </a:rPr>
              <a:t>The purpose of CAS 501 is to ensure that the practices used in estimating costs for a proposal are consistent with the cost accounting practices used to accumulate and report costs.</a:t>
            </a:r>
            <a:endParaRPr lang="en-US" sz="2800" dirty="0">
              <a:latin typeface="Comic Sans MS" pitchFamily="66" charset="0"/>
            </a:endParaRPr>
          </a:p>
          <a:p>
            <a:pPr marL="455613" indent="-455613">
              <a:spcBef>
                <a:spcPct val="50000"/>
              </a:spcBef>
              <a:buClr>
                <a:schemeClr val="accent6">
                  <a:lumMod val="50000"/>
                </a:schemeClr>
              </a:buClr>
              <a:tabLst>
                <a:tab pos="804863" algn="l"/>
              </a:tabLst>
              <a:defRPr/>
            </a:pPr>
            <a:r>
              <a:rPr lang="en-US" sz="2800" b="1" dirty="0">
                <a:latin typeface="Comic Sans MS" pitchFamily="66" charset="0"/>
              </a:rPr>
              <a:t>	</a:t>
            </a:r>
            <a:r>
              <a:rPr lang="en-US" sz="2800" dirty="0">
                <a:latin typeface="Comic Sans MS" pitchFamily="66" charset="0"/>
              </a:rPr>
              <a:t> </a:t>
            </a:r>
          </a:p>
        </p:txBody>
      </p:sp>
      <p:sp>
        <p:nvSpPr>
          <p:cNvPr id="6" name="Text Box 2"/>
          <p:cNvSpPr txBox="1">
            <a:spLocks noChangeArrowheads="1"/>
          </p:cNvSpPr>
          <p:nvPr/>
        </p:nvSpPr>
        <p:spPr bwMode="auto">
          <a:xfrm>
            <a:off x="381000" y="228600"/>
            <a:ext cx="8382000" cy="1138773"/>
          </a:xfrm>
          <a:prstGeom prst="rect">
            <a:avLst/>
          </a:prstGeom>
          <a:solidFill>
            <a:schemeClr val="bg1">
              <a:lumMod val="25000"/>
            </a:schemeClr>
          </a:solidFill>
          <a:ln w="38100">
            <a:headEnd/>
            <a:tailEnd/>
          </a:ln>
          <a:effectLst/>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3400" dirty="0" smtClean="0">
                <a:solidFill>
                  <a:srgbClr val="FFFFFF"/>
                </a:solidFill>
                <a:latin typeface="Comic Sans MS" pitchFamily="66" charset="0"/>
              </a:rPr>
              <a:t>CAS 501 - Consistency in Estimating, Accumulating and Reporting Costs</a:t>
            </a:r>
            <a:endParaRPr lang="en-US" sz="3400" dirty="0">
              <a:solidFill>
                <a:srgbClr val="FFFFFF"/>
              </a:solidFill>
            </a:endParaRPr>
          </a:p>
        </p:txBody>
      </p:sp>
      <p:sp>
        <p:nvSpPr>
          <p:cNvPr id="14" name="TextBox 13"/>
          <p:cNvSpPr txBox="1"/>
          <p:nvPr/>
        </p:nvSpPr>
        <p:spPr>
          <a:xfrm>
            <a:off x="1066800" y="3810000"/>
            <a:ext cx="7086600" cy="2246769"/>
          </a:xfrm>
          <a:prstGeom prst="rect">
            <a:avLst/>
          </a:prstGeom>
          <a:solidFill>
            <a:srgbClr val="FFFF66"/>
          </a:solidFill>
          <a:ln w="28575"/>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2800" dirty="0" smtClean="0">
                <a:solidFill>
                  <a:schemeClr val="tx1"/>
                </a:solidFill>
                <a:latin typeface="Comic Sans MS" pitchFamily="66" charset="0"/>
              </a:rPr>
              <a:t>In other words, CAS 501 requires that a “common vocabulary” be used to define cost elements at each stage of the process.  This is particularly important when defining personnel effort! </a:t>
            </a:r>
            <a:endParaRPr lang="en-US" sz="2800" dirty="0">
              <a:solidFill>
                <a:schemeClr val="tx1"/>
              </a:solidFill>
              <a:latin typeface="Comic Sans MS" pitchFamily="66" charset="0"/>
            </a:endParaRPr>
          </a:p>
        </p:txBody>
      </p:sp>
    </p:spTree>
    <p:extLst>
      <p:ext uri="{BB962C8B-B14F-4D97-AF65-F5344CB8AC3E}">
        <p14:creationId xmlns:p14="http://schemas.microsoft.com/office/powerpoint/2010/main" val="148738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0" y="1752600"/>
            <a:ext cx="9144000" cy="2462213"/>
          </a:xfrm>
          <a:prstGeom prst="rect">
            <a:avLst/>
          </a:prstGeom>
          <a:noFill/>
          <a:ln w="9525">
            <a:noFill/>
            <a:miter lim="800000"/>
            <a:headEnd/>
            <a:tailEnd/>
          </a:ln>
        </p:spPr>
        <p:txBody>
          <a:bodyPr wrap="square">
            <a:spAutoFit/>
          </a:bodyPr>
          <a:lstStyle/>
          <a:p>
            <a:pPr marL="569913" lvl="1">
              <a:spcBef>
                <a:spcPct val="50000"/>
              </a:spcBef>
              <a:tabLst>
                <a:tab pos="804863" algn="l"/>
              </a:tabLst>
              <a:defRPr/>
            </a:pPr>
            <a:r>
              <a:rPr lang="en-US" sz="2800" dirty="0" smtClean="0">
                <a:latin typeface="Comic Sans MS" pitchFamily="66" charset="0"/>
              </a:rPr>
              <a:t>The purpose of CAS 501 is to ensure that the practices used in estimating costs for a proposal are consistent with the cost accounting practices used to accumulate and report costs.</a:t>
            </a:r>
            <a:endParaRPr lang="en-US" sz="2800" dirty="0">
              <a:latin typeface="Comic Sans MS" pitchFamily="66" charset="0"/>
            </a:endParaRPr>
          </a:p>
          <a:p>
            <a:pPr marL="455613" indent="-455613">
              <a:spcBef>
                <a:spcPct val="50000"/>
              </a:spcBef>
              <a:buClr>
                <a:schemeClr val="accent6">
                  <a:lumMod val="50000"/>
                </a:schemeClr>
              </a:buClr>
              <a:tabLst>
                <a:tab pos="804863" algn="l"/>
              </a:tabLst>
              <a:defRPr/>
            </a:pPr>
            <a:r>
              <a:rPr lang="en-US" sz="2800" b="1" dirty="0">
                <a:latin typeface="Comic Sans MS" pitchFamily="66" charset="0"/>
              </a:rPr>
              <a:t>	</a:t>
            </a:r>
            <a:r>
              <a:rPr lang="en-US" sz="2800" dirty="0">
                <a:latin typeface="Comic Sans MS" pitchFamily="66" charset="0"/>
              </a:rPr>
              <a:t> </a:t>
            </a:r>
          </a:p>
        </p:txBody>
      </p:sp>
      <p:sp>
        <p:nvSpPr>
          <p:cNvPr id="6" name="Text Box 2"/>
          <p:cNvSpPr txBox="1">
            <a:spLocks noChangeArrowheads="1"/>
          </p:cNvSpPr>
          <p:nvPr/>
        </p:nvSpPr>
        <p:spPr bwMode="auto">
          <a:xfrm>
            <a:off x="381000" y="228600"/>
            <a:ext cx="8382000" cy="1138773"/>
          </a:xfrm>
          <a:prstGeom prst="rect">
            <a:avLst/>
          </a:prstGeom>
          <a:solidFill>
            <a:schemeClr val="bg1">
              <a:lumMod val="25000"/>
            </a:schemeClr>
          </a:solidFill>
          <a:ln w="38100">
            <a:headEnd/>
            <a:tailEnd/>
          </a:ln>
          <a:effectLst/>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3400" dirty="0" smtClean="0">
                <a:solidFill>
                  <a:srgbClr val="FFFFFF"/>
                </a:solidFill>
                <a:latin typeface="Comic Sans MS" pitchFamily="66" charset="0"/>
              </a:rPr>
              <a:t>CAS 501 - Consistency in Estimating, Accumulating and Reporting Costs</a:t>
            </a:r>
            <a:endParaRPr lang="en-US" sz="3400" dirty="0">
              <a:solidFill>
                <a:srgbClr val="FFFFFF"/>
              </a:solidFill>
            </a:endParaRPr>
          </a:p>
        </p:txBody>
      </p:sp>
      <p:sp>
        <p:nvSpPr>
          <p:cNvPr id="14" name="TextBox 13"/>
          <p:cNvSpPr txBox="1"/>
          <p:nvPr/>
        </p:nvSpPr>
        <p:spPr>
          <a:xfrm>
            <a:off x="1066800" y="3810000"/>
            <a:ext cx="7086600" cy="2246769"/>
          </a:xfrm>
          <a:prstGeom prst="rect">
            <a:avLst/>
          </a:prstGeom>
          <a:solidFill>
            <a:srgbClr val="FFFF66"/>
          </a:solidFill>
          <a:ln w="28575"/>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2800" dirty="0" smtClean="0">
                <a:solidFill>
                  <a:schemeClr val="tx1"/>
                </a:solidFill>
                <a:latin typeface="Comic Sans MS" pitchFamily="66" charset="0"/>
              </a:rPr>
              <a:t>Most universities implement this Standard by using </a:t>
            </a:r>
            <a:r>
              <a:rPr lang="en-US" sz="2800" dirty="0">
                <a:solidFill>
                  <a:schemeClr val="tx1"/>
                </a:solidFill>
                <a:latin typeface="Comic Sans MS" pitchFamily="66" charset="0"/>
              </a:rPr>
              <a:t>the same chart of accounts with the same </a:t>
            </a:r>
            <a:r>
              <a:rPr lang="en-US" sz="2800" dirty="0" smtClean="0">
                <a:solidFill>
                  <a:schemeClr val="tx1"/>
                </a:solidFill>
                <a:latin typeface="Comic Sans MS" pitchFamily="66" charset="0"/>
              </a:rPr>
              <a:t>definitions for all </a:t>
            </a:r>
            <a:r>
              <a:rPr lang="en-US" sz="2800" dirty="0">
                <a:solidFill>
                  <a:schemeClr val="tx1"/>
                </a:solidFill>
                <a:latin typeface="Comic Sans MS" pitchFamily="66" charset="0"/>
              </a:rPr>
              <a:t>three </a:t>
            </a:r>
            <a:r>
              <a:rPr lang="en-US" sz="2800" dirty="0" smtClean="0">
                <a:solidFill>
                  <a:schemeClr val="tx1"/>
                </a:solidFill>
                <a:latin typeface="Comic Sans MS" pitchFamily="66" charset="0"/>
              </a:rPr>
              <a:t>purposes </a:t>
            </a:r>
            <a:r>
              <a:rPr lang="en-US" sz="2800" dirty="0" smtClean="0">
                <a:solidFill>
                  <a:schemeClr val="tx1"/>
                </a:solidFill>
                <a:latin typeface="Comic Sans MS" pitchFamily="66" charset="0"/>
              </a:rPr>
              <a:t>and by using a </a:t>
            </a:r>
            <a:r>
              <a:rPr lang="en-US" sz="2800" dirty="0" smtClean="0">
                <a:solidFill>
                  <a:schemeClr val="tx1"/>
                </a:solidFill>
                <a:latin typeface="Comic Sans MS" pitchFamily="66" charset="0"/>
              </a:rPr>
              <a:t>compliant effort reporting system!</a:t>
            </a:r>
            <a:endParaRPr lang="en-US" sz="2800" dirty="0">
              <a:solidFill>
                <a:schemeClr val="tx1"/>
              </a:solidFill>
              <a:latin typeface="Comic Sans MS" pitchFamily="66" charset="0"/>
            </a:endParaRPr>
          </a:p>
        </p:txBody>
      </p:sp>
    </p:spTree>
    <p:extLst>
      <p:ext uri="{BB962C8B-B14F-4D97-AF65-F5344CB8AC3E}">
        <p14:creationId xmlns:p14="http://schemas.microsoft.com/office/powerpoint/2010/main" val="46853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0" y="2209800"/>
            <a:ext cx="9144000" cy="1231106"/>
          </a:xfrm>
          <a:prstGeom prst="rect">
            <a:avLst/>
          </a:prstGeom>
          <a:noFill/>
          <a:ln w="9525">
            <a:noFill/>
            <a:miter lim="800000"/>
            <a:headEnd/>
            <a:tailEnd/>
          </a:ln>
        </p:spPr>
        <p:txBody>
          <a:bodyPr wrap="square">
            <a:spAutoFit/>
          </a:bodyPr>
          <a:lstStyle/>
          <a:p>
            <a:pPr marL="569913" lvl="1">
              <a:spcBef>
                <a:spcPct val="50000"/>
              </a:spcBef>
              <a:tabLst>
                <a:tab pos="804863" algn="l"/>
              </a:tabLst>
              <a:defRPr/>
            </a:pPr>
            <a:r>
              <a:rPr lang="en-US" sz="3200" dirty="0" smtClean="0">
                <a:latin typeface="Comic Sans MS" pitchFamily="66" charset="0"/>
              </a:rPr>
              <a:t>First, some definitions </a:t>
            </a:r>
            <a:r>
              <a:rPr lang="en-US" sz="3200" dirty="0">
                <a:latin typeface="Comic Sans MS" pitchFamily="66" charset="0"/>
              </a:rPr>
              <a:t>i</a:t>
            </a:r>
            <a:r>
              <a:rPr lang="en-US" sz="3200" dirty="0" smtClean="0">
                <a:latin typeface="Comic Sans MS" pitchFamily="66" charset="0"/>
              </a:rPr>
              <a:t>n A-21 language…</a:t>
            </a:r>
            <a:endParaRPr lang="en-US" sz="3200" dirty="0">
              <a:latin typeface="Comic Sans MS" pitchFamily="66" charset="0"/>
            </a:endParaRPr>
          </a:p>
          <a:p>
            <a:pPr marL="455613" indent="-455613">
              <a:spcBef>
                <a:spcPct val="50000"/>
              </a:spcBef>
              <a:buClr>
                <a:schemeClr val="accent6">
                  <a:lumMod val="50000"/>
                </a:schemeClr>
              </a:buClr>
              <a:tabLst>
                <a:tab pos="804863" algn="l"/>
              </a:tabLst>
              <a:defRPr/>
            </a:pPr>
            <a:r>
              <a:rPr lang="en-US" sz="2800" b="1" dirty="0">
                <a:latin typeface="Comic Sans MS" pitchFamily="66" charset="0"/>
              </a:rPr>
              <a:t>	</a:t>
            </a:r>
            <a:r>
              <a:rPr lang="en-US" sz="2800" dirty="0">
                <a:latin typeface="Comic Sans MS" pitchFamily="66" charset="0"/>
              </a:rPr>
              <a:t> </a:t>
            </a:r>
          </a:p>
        </p:txBody>
      </p:sp>
      <p:sp>
        <p:nvSpPr>
          <p:cNvPr id="6" name="Text Box 2"/>
          <p:cNvSpPr txBox="1">
            <a:spLocks noChangeArrowheads="1"/>
          </p:cNvSpPr>
          <p:nvPr/>
        </p:nvSpPr>
        <p:spPr bwMode="auto">
          <a:xfrm>
            <a:off x="381000" y="228600"/>
            <a:ext cx="8382000" cy="1661993"/>
          </a:xfrm>
          <a:prstGeom prst="rect">
            <a:avLst/>
          </a:prstGeom>
          <a:solidFill>
            <a:schemeClr val="bg1">
              <a:lumMod val="25000"/>
            </a:schemeClr>
          </a:solidFill>
          <a:ln w="38100">
            <a:headEnd/>
            <a:tailEnd/>
          </a:ln>
          <a:effectLst/>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3400" dirty="0" smtClean="0">
                <a:solidFill>
                  <a:srgbClr val="FFFFFF"/>
                </a:solidFill>
                <a:latin typeface="Comic Sans MS" pitchFamily="66" charset="0"/>
              </a:rPr>
              <a:t>An Important Area for Consistency is in How Personnel Effort is Estimated, Accumulated and Reported </a:t>
            </a:r>
            <a:endParaRPr lang="en-US" sz="3400" dirty="0">
              <a:solidFill>
                <a:srgbClr val="FFFFFF"/>
              </a:solidFill>
            </a:endParaRPr>
          </a:p>
        </p:txBody>
      </p:sp>
      <p:sp>
        <p:nvSpPr>
          <p:cNvPr id="14" name="TextBox 13"/>
          <p:cNvSpPr txBox="1"/>
          <p:nvPr/>
        </p:nvSpPr>
        <p:spPr>
          <a:xfrm>
            <a:off x="520700" y="3124200"/>
            <a:ext cx="7937500" cy="1815882"/>
          </a:xfrm>
          <a:prstGeom prst="rect">
            <a:avLst/>
          </a:prstGeom>
          <a:solidFill>
            <a:srgbClr val="FFFF66"/>
          </a:solidFill>
          <a:ln w="28575"/>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wrap="square">
            <a:spAutoFit/>
          </a:bodyPr>
          <a:lstStyle/>
          <a:p>
            <a:pPr eaLnBrk="1" hangingPunct="1"/>
            <a:r>
              <a:rPr lang="en-US" sz="2800" b="1" dirty="0" smtClean="0">
                <a:latin typeface="Comic Sans MS" pitchFamily="66" charset="0"/>
              </a:rPr>
              <a:t>effort</a:t>
            </a:r>
            <a:r>
              <a:rPr lang="en-US" sz="2800" dirty="0" smtClean="0">
                <a:latin typeface="Comic Sans MS" pitchFamily="66" charset="0"/>
              </a:rPr>
              <a:t> (</a:t>
            </a:r>
            <a:r>
              <a:rPr lang="en-US" sz="2800" i="1" dirty="0" smtClean="0">
                <a:latin typeface="Comic Sans MS" pitchFamily="66" charset="0"/>
              </a:rPr>
              <a:t>n.</a:t>
            </a:r>
            <a:r>
              <a:rPr lang="en-US" sz="2800" dirty="0" smtClean="0">
                <a:latin typeface="Comic Sans MS" pitchFamily="66" charset="0"/>
              </a:rPr>
              <a:t>) - The proportion of time spent on any </a:t>
            </a:r>
            <a:r>
              <a:rPr lang="en-US" sz="2800" dirty="0" smtClean="0">
                <a:latin typeface="Comic Sans MS" pitchFamily="66" charset="0"/>
              </a:rPr>
              <a:t>activity expressed </a:t>
            </a:r>
            <a:r>
              <a:rPr lang="en-US" sz="2800" dirty="0" smtClean="0">
                <a:latin typeface="Comic Sans MS" pitchFamily="66" charset="0"/>
              </a:rPr>
              <a:t>as a percentage of the total professional activity </a:t>
            </a:r>
            <a:r>
              <a:rPr lang="en-US" sz="2800" u="sng" dirty="0" smtClean="0">
                <a:latin typeface="Comic Sans MS" pitchFamily="66" charset="0"/>
              </a:rPr>
              <a:t>for which an individual is employed by the institution</a:t>
            </a:r>
            <a:r>
              <a:rPr lang="en-US" sz="2800" dirty="0" smtClean="0">
                <a:latin typeface="Comic Sans MS" pitchFamily="66" charset="0"/>
              </a:rPr>
              <a:t>.  </a:t>
            </a:r>
          </a:p>
        </p:txBody>
      </p:sp>
      <p:sp>
        <p:nvSpPr>
          <p:cNvPr id="3" name="TextBox 2"/>
          <p:cNvSpPr txBox="1"/>
          <p:nvPr/>
        </p:nvSpPr>
        <p:spPr>
          <a:xfrm>
            <a:off x="381000" y="5257800"/>
            <a:ext cx="8001000" cy="1477328"/>
          </a:xfrm>
          <a:prstGeom prst="rect">
            <a:avLst/>
          </a:prstGeom>
          <a:noFill/>
        </p:spPr>
        <p:txBody>
          <a:bodyPr wrap="square" rtlCol="0">
            <a:spAutoFit/>
          </a:bodyPr>
          <a:lstStyle/>
          <a:p>
            <a:pPr algn="ctr"/>
            <a:r>
              <a:rPr lang="en-US" sz="3000" dirty="0">
                <a:solidFill>
                  <a:schemeClr val="bg1">
                    <a:lumMod val="25000"/>
                  </a:schemeClr>
                </a:solidFill>
                <a:latin typeface="Comic Sans MS" pitchFamily="66" charset="0"/>
              </a:rPr>
              <a:t>This is often referred to as Total Professional Effort (TPE).</a:t>
            </a:r>
          </a:p>
          <a:p>
            <a:endParaRPr lang="en-US" sz="3000" dirty="0">
              <a:latin typeface="Comic Sans MS" pitchFamily="66" charset="0"/>
            </a:endParaRPr>
          </a:p>
        </p:txBody>
      </p:sp>
    </p:spTree>
    <p:extLst>
      <p:ext uri="{BB962C8B-B14F-4D97-AF65-F5344CB8AC3E}">
        <p14:creationId xmlns:p14="http://schemas.microsoft.com/office/powerpoint/2010/main" val="32035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P spid="14" grpId="0" animBg="1"/>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066800" y="1343323"/>
            <a:ext cx="6934200" cy="2923877"/>
          </a:xfrm>
          <a:prstGeom prst="rect">
            <a:avLst/>
          </a:prstGeom>
          <a:solidFill>
            <a:srgbClr val="FFFF66"/>
          </a:solidFill>
          <a:ln w="28575"/>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wrap="square">
            <a:spAutoFit/>
          </a:bodyPr>
          <a:lstStyle/>
          <a:p>
            <a:pPr marL="342900" indent="-342900" eaLnBrk="1" hangingPunct="1">
              <a:spcBef>
                <a:spcPct val="20000"/>
              </a:spcBef>
              <a:buClr>
                <a:schemeClr val="tx1"/>
              </a:buClr>
              <a:buSzPct val="75000"/>
              <a:buFont typeface="Wingdings" pitchFamily="2" charset="2"/>
              <a:buNone/>
            </a:pPr>
            <a:r>
              <a:rPr lang="en-US" sz="2800" dirty="0" smtClean="0">
                <a:latin typeface="Comic Sans MS" pitchFamily="66" charset="0"/>
              </a:rPr>
              <a:t>      For </a:t>
            </a:r>
            <a:r>
              <a:rPr lang="en-US" sz="2800" dirty="0">
                <a:latin typeface="Comic Sans MS" pitchFamily="66" charset="0"/>
              </a:rPr>
              <a:t>Faculty, this usually means:</a:t>
            </a:r>
          </a:p>
          <a:p>
            <a:pPr marL="1600200" lvl="3" indent="-228600" eaLnBrk="1" hangingPunct="1">
              <a:spcBef>
                <a:spcPct val="20000"/>
              </a:spcBef>
              <a:buClr>
                <a:schemeClr val="tx1"/>
              </a:buClr>
              <a:buSzPct val="75000"/>
              <a:buFont typeface="Wingdings" pitchFamily="2" charset="2"/>
              <a:buChar char="l"/>
            </a:pPr>
            <a:r>
              <a:rPr lang="en-US" sz="2600" dirty="0" smtClean="0">
                <a:latin typeface="Comic Sans MS" pitchFamily="66" charset="0"/>
              </a:rPr>
              <a:t>  Teaching</a:t>
            </a:r>
            <a:endParaRPr lang="en-US" sz="2600" dirty="0">
              <a:latin typeface="Comic Sans MS" pitchFamily="66" charset="0"/>
            </a:endParaRPr>
          </a:p>
          <a:p>
            <a:pPr marL="1600200" lvl="3" indent="-228600" eaLnBrk="1" hangingPunct="1">
              <a:spcBef>
                <a:spcPct val="20000"/>
              </a:spcBef>
              <a:buClr>
                <a:schemeClr val="tx1"/>
              </a:buClr>
              <a:buSzPct val="75000"/>
              <a:buFont typeface="Wingdings" pitchFamily="2" charset="2"/>
              <a:buChar char="l"/>
            </a:pPr>
            <a:r>
              <a:rPr lang="en-US" sz="2600" dirty="0" smtClean="0">
                <a:latin typeface="Comic Sans MS" pitchFamily="66" charset="0"/>
              </a:rPr>
              <a:t>  Research</a:t>
            </a:r>
            <a:endParaRPr lang="en-US" sz="2600" dirty="0">
              <a:latin typeface="Comic Sans MS" pitchFamily="66" charset="0"/>
            </a:endParaRPr>
          </a:p>
          <a:p>
            <a:pPr marL="1600200" lvl="3" indent="-228600" eaLnBrk="1" hangingPunct="1">
              <a:spcBef>
                <a:spcPct val="20000"/>
              </a:spcBef>
              <a:buClr>
                <a:schemeClr val="tx1"/>
              </a:buClr>
              <a:buSzPct val="75000"/>
              <a:buFont typeface="Wingdings" pitchFamily="2" charset="2"/>
              <a:buChar char="l"/>
            </a:pPr>
            <a:r>
              <a:rPr lang="en-US" sz="2600" dirty="0" smtClean="0">
                <a:latin typeface="Comic Sans MS" pitchFamily="66" charset="0"/>
              </a:rPr>
              <a:t>  Service</a:t>
            </a:r>
            <a:endParaRPr lang="en-US" sz="2600" dirty="0">
              <a:latin typeface="Comic Sans MS" pitchFamily="66" charset="0"/>
            </a:endParaRPr>
          </a:p>
          <a:p>
            <a:pPr marL="1600200" lvl="3" indent="-228600" eaLnBrk="1" hangingPunct="1">
              <a:spcBef>
                <a:spcPct val="20000"/>
              </a:spcBef>
              <a:buClr>
                <a:schemeClr val="tx1"/>
              </a:buClr>
              <a:buSzPct val="75000"/>
              <a:buFont typeface="Wingdings" pitchFamily="2" charset="2"/>
              <a:buChar char="l"/>
            </a:pPr>
            <a:r>
              <a:rPr lang="en-US" sz="2600" dirty="0" smtClean="0">
                <a:latin typeface="Comic Sans MS" pitchFamily="66" charset="0"/>
              </a:rPr>
              <a:t>  Administrative</a:t>
            </a:r>
            <a:endParaRPr lang="en-US" sz="2600" dirty="0">
              <a:latin typeface="Comic Sans MS" pitchFamily="66" charset="0"/>
            </a:endParaRPr>
          </a:p>
          <a:p>
            <a:pPr marL="1600200" lvl="3" indent="-228600" eaLnBrk="1" hangingPunct="1">
              <a:spcBef>
                <a:spcPct val="20000"/>
              </a:spcBef>
              <a:buClr>
                <a:schemeClr val="tx1"/>
              </a:buClr>
              <a:buSzPct val="75000"/>
              <a:buFont typeface="Wingdings" pitchFamily="2" charset="2"/>
              <a:buChar char="l"/>
            </a:pPr>
            <a:r>
              <a:rPr lang="en-US" sz="2600" dirty="0" smtClean="0">
                <a:latin typeface="Comic Sans MS" pitchFamily="66" charset="0"/>
              </a:rPr>
              <a:t>  Other Duties Assigned by Chair</a:t>
            </a:r>
            <a:endParaRPr lang="en-US" sz="2600" dirty="0">
              <a:latin typeface="Comic Sans MS" pitchFamily="66" charset="0"/>
            </a:endParaRPr>
          </a:p>
        </p:txBody>
      </p:sp>
      <p:sp>
        <p:nvSpPr>
          <p:cNvPr id="5" name="Text Box 2"/>
          <p:cNvSpPr txBox="1">
            <a:spLocks noChangeArrowheads="1"/>
          </p:cNvSpPr>
          <p:nvPr/>
        </p:nvSpPr>
        <p:spPr bwMode="auto">
          <a:xfrm>
            <a:off x="381000" y="228601"/>
            <a:ext cx="8305800" cy="646331"/>
          </a:xfrm>
          <a:prstGeom prst="rect">
            <a:avLst/>
          </a:prstGeom>
          <a:solidFill>
            <a:schemeClr val="bg1">
              <a:lumMod val="25000"/>
            </a:schemeClr>
          </a:solidFill>
          <a:ln w="38100">
            <a:headEnd/>
            <a:tailEnd/>
          </a:ln>
          <a:effectLst/>
        </p:spPr>
        <p:style>
          <a:lnRef idx="2">
            <a:schemeClr val="dk1"/>
          </a:lnRef>
          <a:fillRef idx="1">
            <a:schemeClr val="lt1"/>
          </a:fillRef>
          <a:effectRef idx="0">
            <a:schemeClr val="dk1"/>
          </a:effectRef>
          <a:fontRef idx="minor">
            <a:schemeClr val="dk1"/>
          </a:fontRef>
        </p:style>
        <p:txBody>
          <a:bodyPr wrap="square">
            <a:spAutoFit/>
          </a:bodyPr>
          <a:lstStyle/>
          <a:p>
            <a:pPr marL="569913" lvl="1" algn="ctr">
              <a:spcBef>
                <a:spcPct val="50000"/>
              </a:spcBef>
              <a:tabLst>
                <a:tab pos="804863" algn="l"/>
              </a:tabLst>
              <a:defRPr/>
            </a:pPr>
            <a:r>
              <a:rPr lang="en-US" sz="3600" dirty="0" smtClean="0">
                <a:solidFill>
                  <a:srgbClr val="FFFFFF"/>
                </a:solidFill>
                <a:latin typeface="Comic Sans MS" pitchFamily="66" charset="0"/>
              </a:rPr>
              <a:t>What </a:t>
            </a:r>
            <a:r>
              <a:rPr lang="en-US" sz="3600" dirty="0">
                <a:solidFill>
                  <a:srgbClr val="FFFFFF"/>
                </a:solidFill>
                <a:latin typeface="Comic Sans MS" pitchFamily="66" charset="0"/>
              </a:rPr>
              <a:t>is </a:t>
            </a:r>
            <a:r>
              <a:rPr lang="en-US" sz="3600" dirty="0" smtClean="0">
                <a:solidFill>
                  <a:srgbClr val="FFFFFF"/>
                </a:solidFill>
                <a:latin typeface="Comic Sans MS" pitchFamily="66" charset="0"/>
              </a:rPr>
              <a:t>Included </a:t>
            </a:r>
            <a:r>
              <a:rPr lang="en-US" sz="3600" dirty="0">
                <a:solidFill>
                  <a:srgbClr val="FFFFFF"/>
                </a:solidFill>
                <a:latin typeface="Comic Sans MS" pitchFamily="66" charset="0"/>
              </a:rPr>
              <a:t>in </a:t>
            </a:r>
            <a:r>
              <a:rPr lang="en-US" sz="3600" dirty="0" smtClean="0">
                <a:solidFill>
                  <a:srgbClr val="FFFFFF"/>
                </a:solidFill>
                <a:latin typeface="Comic Sans MS" pitchFamily="66" charset="0"/>
              </a:rPr>
              <a:t>TPE?</a:t>
            </a:r>
            <a:endParaRPr lang="en-US" sz="3600" dirty="0">
              <a:solidFill>
                <a:srgbClr val="FFFFFF"/>
              </a:solidFill>
              <a:latin typeface="Comic Sans MS" pitchFamily="66" charset="0"/>
            </a:endParaRPr>
          </a:p>
        </p:txBody>
      </p:sp>
      <p:sp>
        <p:nvSpPr>
          <p:cNvPr id="2" name="TextBox 1"/>
          <p:cNvSpPr txBox="1"/>
          <p:nvPr/>
        </p:nvSpPr>
        <p:spPr>
          <a:xfrm>
            <a:off x="76200" y="4648200"/>
            <a:ext cx="8991600" cy="1769715"/>
          </a:xfrm>
          <a:prstGeom prst="rect">
            <a:avLst/>
          </a:prstGeom>
          <a:noFill/>
        </p:spPr>
        <p:txBody>
          <a:bodyPr wrap="square" rtlCol="0">
            <a:spAutoFit/>
          </a:bodyPr>
          <a:lstStyle/>
          <a:p>
            <a:pPr algn="ctr"/>
            <a:r>
              <a:rPr lang="en-US" sz="2700" dirty="0">
                <a:solidFill>
                  <a:schemeClr val="bg1">
                    <a:lumMod val="25000"/>
                  </a:schemeClr>
                </a:solidFill>
                <a:latin typeface="Comic Sans MS" pitchFamily="66" charset="0"/>
              </a:rPr>
              <a:t>Regardless of </a:t>
            </a:r>
            <a:r>
              <a:rPr lang="en-US" sz="2700" b="1" u="sng" dirty="0">
                <a:solidFill>
                  <a:schemeClr val="bg1">
                    <a:lumMod val="25000"/>
                  </a:schemeClr>
                </a:solidFill>
                <a:latin typeface="Comic Sans MS" pitchFamily="66" charset="0"/>
              </a:rPr>
              <a:t>where</a:t>
            </a:r>
            <a:r>
              <a:rPr lang="en-US" sz="2700" b="1" dirty="0">
                <a:solidFill>
                  <a:schemeClr val="bg1">
                    <a:lumMod val="25000"/>
                  </a:schemeClr>
                </a:solidFill>
                <a:latin typeface="Comic Sans MS" pitchFamily="66" charset="0"/>
              </a:rPr>
              <a:t> </a:t>
            </a:r>
            <a:r>
              <a:rPr lang="en-US" sz="2700" dirty="0">
                <a:solidFill>
                  <a:schemeClr val="bg1">
                    <a:lumMod val="25000"/>
                  </a:schemeClr>
                </a:solidFill>
                <a:latin typeface="Comic Sans MS" pitchFamily="66" charset="0"/>
              </a:rPr>
              <a:t>effort is expended (office, home) or </a:t>
            </a:r>
            <a:r>
              <a:rPr lang="en-US" sz="2700" b="1" u="sng" dirty="0">
                <a:solidFill>
                  <a:schemeClr val="bg1">
                    <a:lumMod val="25000"/>
                  </a:schemeClr>
                </a:solidFill>
                <a:latin typeface="Comic Sans MS" pitchFamily="66" charset="0"/>
              </a:rPr>
              <a:t>when</a:t>
            </a:r>
            <a:r>
              <a:rPr lang="en-US" sz="2700" b="1" dirty="0">
                <a:solidFill>
                  <a:schemeClr val="bg1">
                    <a:lumMod val="25000"/>
                  </a:schemeClr>
                </a:solidFill>
                <a:latin typeface="Comic Sans MS" pitchFamily="66" charset="0"/>
              </a:rPr>
              <a:t> </a:t>
            </a:r>
            <a:r>
              <a:rPr lang="en-US" sz="2700" dirty="0">
                <a:solidFill>
                  <a:schemeClr val="bg1">
                    <a:lumMod val="25000"/>
                  </a:schemeClr>
                </a:solidFill>
                <a:latin typeface="Comic Sans MS" pitchFamily="66" charset="0"/>
              </a:rPr>
              <a:t>(after hours, on vacation, on weekend), these items should be included </a:t>
            </a:r>
            <a:r>
              <a:rPr lang="en-US" sz="2700" dirty="0" smtClean="0">
                <a:solidFill>
                  <a:schemeClr val="bg1">
                    <a:lumMod val="25000"/>
                  </a:schemeClr>
                </a:solidFill>
                <a:latin typeface="Comic Sans MS" pitchFamily="66" charset="0"/>
              </a:rPr>
              <a:t>as part of TPE.</a:t>
            </a:r>
            <a:endParaRPr lang="en-US" sz="2700" dirty="0">
              <a:solidFill>
                <a:schemeClr val="bg1">
                  <a:lumMod val="25000"/>
                </a:schemeClr>
              </a:solidFill>
              <a:latin typeface="Comic Sans MS" pitchFamily="66" charset="0"/>
            </a:endParaRPr>
          </a:p>
          <a:p>
            <a:endParaRPr lang="en-US" sz="2800" dirty="0">
              <a:solidFill>
                <a:schemeClr val="bg1">
                  <a:lumMod val="25000"/>
                </a:schemeClr>
              </a:solidFill>
              <a:latin typeface="Comic Sans MS" pitchFamily="66" charset="0"/>
            </a:endParaRPr>
          </a:p>
        </p:txBody>
      </p:sp>
    </p:spTree>
    <p:extLst>
      <p:ext uri="{BB962C8B-B14F-4D97-AF65-F5344CB8AC3E}">
        <p14:creationId xmlns:p14="http://schemas.microsoft.com/office/powerpoint/2010/main" val="3681615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81000" y="1460480"/>
            <a:ext cx="8458200" cy="4358116"/>
          </a:xfrm>
          <a:prstGeom prst="rect">
            <a:avLst/>
          </a:prstGeom>
          <a:solidFill>
            <a:srgbClr val="FFFF66"/>
          </a:solidFill>
          <a:ln w="28575"/>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wrap="square">
            <a:spAutoFit/>
          </a:bodyPr>
          <a:lstStyle/>
          <a:p>
            <a:pPr marL="800100" lvl="1" indent="-342900" eaLnBrk="1" hangingPunct="1">
              <a:lnSpc>
                <a:spcPct val="90000"/>
              </a:lnSpc>
              <a:buFont typeface="Arial" pitchFamily="34" charset="0"/>
              <a:buChar char="•"/>
            </a:pPr>
            <a:r>
              <a:rPr lang="en-US" sz="2800" dirty="0" smtClean="0">
                <a:latin typeface="Comic Sans MS" pitchFamily="66" charset="0"/>
              </a:rPr>
              <a:t>Performing </a:t>
            </a:r>
            <a:r>
              <a:rPr lang="en-US" sz="2800" dirty="0">
                <a:latin typeface="Comic Sans MS" pitchFamily="66" charset="0"/>
              </a:rPr>
              <a:t>external professional activities (with or without </a:t>
            </a:r>
            <a:r>
              <a:rPr lang="en-US" sz="2800" dirty="0" smtClean="0">
                <a:latin typeface="Comic Sans MS" pitchFamily="66" charset="0"/>
              </a:rPr>
              <a:t>pay).</a:t>
            </a:r>
          </a:p>
          <a:p>
            <a:pPr marL="800100" lvl="1" indent="-342900" eaLnBrk="1" hangingPunct="1">
              <a:lnSpc>
                <a:spcPct val="90000"/>
              </a:lnSpc>
              <a:buFont typeface="Arial" pitchFamily="34" charset="0"/>
              <a:buChar char="•"/>
            </a:pPr>
            <a:r>
              <a:rPr lang="en-US" sz="2800" dirty="0">
                <a:latin typeface="Comic Sans MS" pitchFamily="66" charset="0"/>
              </a:rPr>
              <a:t>A</a:t>
            </a:r>
            <a:r>
              <a:rPr lang="en-US" sz="2800" dirty="0" smtClean="0">
                <a:latin typeface="Comic Sans MS" pitchFamily="66" charset="0"/>
              </a:rPr>
              <a:t>ctivities for which an </a:t>
            </a:r>
            <a:r>
              <a:rPr lang="en-US" sz="2800" dirty="0">
                <a:latin typeface="Comic Sans MS" pitchFamily="66" charset="0"/>
              </a:rPr>
              <a:t>honoraria </a:t>
            </a:r>
            <a:r>
              <a:rPr lang="en-US" sz="2800" dirty="0" smtClean="0">
                <a:latin typeface="Comic Sans MS" pitchFamily="66" charset="0"/>
              </a:rPr>
              <a:t>or reimbursement </a:t>
            </a:r>
            <a:r>
              <a:rPr lang="en-US" sz="2800" dirty="0">
                <a:latin typeface="Comic Sans MS" pitchFamily="66" charset="0"/>
              </a:rPr>
              <a:t>of </a:t>
            </a:r>
            <a:r>
              <a:rPr lang="en-US" sz="2800" dirty="0" smtClean="0">
                <a:latin typeface="Comic Sans MS" pitchFamily="66" charset="0"/>
              </a:rPr>
              <a:t>expenses is paid.</a:t>
            </a:r>
          </a:p>
          <a:p>
            <a:pPr marL="800100" lvl="1" indent="-342900" eaLnBrk="1" hangingPunct="1">
              <a:lnSpc>
                <a:spcPct val="90000"/>
              </a:lnSpc>
              <a:buFont typeface="Arial" pitchFamily="34" charset="0"/>
              <a:buChar char="•"/>
            </a:pPr>
            <a:r>
              <a:rPr lang="en-US" sz="2800" dirty="0" smtClean="0">
                <a:latin typeface="Comic Sans MS" pitchFamily="66" charset="0"/>
              </a:rPr>
              <a:t>Membership/service </a:t>
            </a:r>
            <a:r>
              <a:rPr lang="en-US" sz="2800" dirty="0">
                <a:latin typeface="Comic Sans MS" pitchFamily="66" charset="0"/>
              </a:rPr>
              <a:t>to professional </a:t>
            </a:r>
            <a:r>
              <a:rPr lang="en-US" sz="2800" dirty="0" smtClean="0">
                <a:latin typeface="Comic Sans MS" pitchFamily="66" charset="0"/>
              </a:rPr>
              <a:t>associations.</a:t>
            </a:r>
          </a:p>
          <a:p>
            <a:pPr marL="800100" lvl="1" indent="-342900" eaLnBrk="1" hangingPunct="1">
              <a:lnSpc>
                <a:spcPct val="90000"/>
              </a:lnSpc>
              <a:buFont typeface="Arial" pitchFamily="34" charset="0"/>
              <a:buChar char="•"/>
            </a:pPr>
            <a:r>
              <a:rPr lang="en-US" sz="2800" dirty="0" smtClean="0">
                <a:latin typeface="Comic Sans MS" pitchFamily="66" charset="0"/>
              </a:rPr>
              <a:t>Membership </a:t>
            </a:r>
            <a:r>
              <a:rPr lang="en-US" sz="2800" dirty="0">
                <a:latin typeface="Comic Sans MS" pitchFamily="66" charset="0"/>
              </a:rPr>
              <a:t>on professional review or advisory </a:t>
            </a:r>
            <a:r>
              <a:rPr lang="en-US" sz="2800" dirty="0" smtClean="0">
                <a:latin typeface="Comic Sans MS" pitchFamily="66" charset="0"/>
              </a:rPr>
              <a:t>panels.</a:t>
            </a:r>
          </a:p>
          <a:p>
            <a:pPr marL="800100" lvl="1" indent="-342900" eaLnBrk="1" hangingPunct="1">
              <a:lnSpc>
                <a:spcPct val="90000"/>
              </a:lnSpc>
              <a:buFont typeface="Arial" pitchFamily="34" charset="0"/>
              <a:buChar char="•"/>
            </a:pPr>
            <a:r>
              <a:rPr lang="en-US" sz="2800" dirty="0" smtClean="0">
                <a:latin typeface="Comic Sans MS" pitchFamily="66" charset="0"/>
              </a:rPr>
              <a:t>Presenting </a:t>
            </a:r>
            <a:r>
              <a:rPr lang="en-US" sz="2800" dirty="0">
                <a:latin typeface="Comic Sans MS" pitchFamily="66" charset="0"/>
              </a:rPr>
              <a:t>incidental, non-routine lectures, papers, concerts outside the individual’s university appointment</a:t>
            </a:r>
            <a:r>
              <a:rPr lang="en-US" sz="2800" dirty="0" smtClean="0">
                <a:latin typeface="Comic Sans MS" pitchFamily="66" charset="0"/>
              </a:rPr>
              <a:t>.</a:t>
            </a:r>
            <a:endParaRPr lang="en-US" sz="2800" dirty="0">
              <a:latin typeface="Comic Sans MS" pitchFamily="66" charset="0"/>
            </a:endParaRPr>
          </a:p>
        </p:txBody>
      </p:sp>
      <p:sp>
        <p:nvSpPr>
          <p:cNvPr id="5" name="Text Box 2"/>
          <p:cNvSpPr txBox="1">
            <a:spLocks noChangeArrowheads="1"/>
          </p:cNvSpPr>
          <p:nvPr/>
        </p:nvSpPr>
        <p:spPr bwMode="auto">
          <a:xfrm>
            <a:off x="381000" y="228601"/>
            <a:ext cx="8305800" cy="646331"/>
          </a:xfrm>
          <a:prstGeom prst="rect">
            <a:avLst/>
          </a:prstGeom>
          <a:solidFill>
            <a:schemeClr val="bg1">
              <a:lumMod val="25000"/>
            </a:schemeClr>
          </a:solidFill>
          <a:ln w="38100">
            <a:headEnd/>
            <a:tailEnd/>
          </a:ln>
          <a:effectLst/>
        </p:spPr>
        <p:style>
          <a:lnRef idx="2">
            <a:schemeClr val="dk1"/>
          </a:lnRef>
          <a:fillRef idx="1">
            <a:schemeClr val="lt1"/>
          </a:fillRef>
          <a:effectRef idx="0">
            <a:schemeClr val="dk1"/>
          </a:effectRef>
          <a:fontRef idx="minor">
            <a:schemeClr val="dk1"/>
          </a:fontRef>
        </p:style>
        <p:txBody>
          <a:bodyPr wrap="square">
            <a:spAutoFit/>
          </a:bodyPr>
          <a:lstStyle/>
          <a:p>
            <a:pPr marL="569913" lvl="1" algn="ctr">
              <a:spcBef>
                <a:spcPct val="50000"/>
              </a:spcBef>
              <a:tabLst>
                <a:tab pos="804863" algn="l"/>
              </a:tabLst>
              <a:defRPr/>
            </a:pPr>
            <a:r>
              <a:rPr lang="en-US" sz="3600" dirty="0" smtClean="0">
                <a:solidFill>
                  <a:srgbClr val="FFFFFF"/>
                </a:solidFill>
                <a:latin typeface="Comic Sans MS" pitchFamily="66" charset="0"/>
              </a:rPr>
              <a:t>What </a:t>
            </a:r>
            <a:r>
              <a:rPr lang="en-US" sz="3600" dirty="0">
                <a:solidFill>
                  <a:srgbClr val="FFFFFF"/>
                </a:solidFill>
                <a:latin typeface="Comic Sans MS" pitchFamily="66" charset="0"/>
              </a:rPr>
              <a:t>is </a:t>
            </a:r>
            <a:r>
              <a:rPr lang="en-US" sz="3600" u="sng" dirty="0" smtClean="0">
                <a:solidFill>
                  <a:srgbClr val="FFFFFF"/>
                </a:solidFill>
                <a:latin typeface="Comic Sans MS" pitchFamily="66" charset="0"/>
              </a:rPr>
              <a:t>Not</a:t>
            </a:r>
            <a:r>
              <a:rPr lang="en-US" sz="3600" dirty="0" smtClean="0">
                <a:solidFill>
                  <a:srgbClr val="FFFFFF"/>
                </a:solidFill>
                <a:latin typeface="Comic Sans MS" pitchFamily="66" charset="0"/>
              </a:rPr>
              <a:t> Included </a:t>
            </a:r>
            <a:r>
              <a:rPr lang="en-US" sz="3600" dirty="0">
                <a:solidFill>
                  <a:srgbClr val="FFFFFF"/>
                </a:solidFill>
                <a:latin typeface="Comic Sans MS" pitchFamily="66" charset="0"/>
              </a:rPr>
              <a:t>in </a:t>
            </a:r>
            <a:r>
              <a:rPr lang="en-US" sz="3600" dirty="0" smtClean="0">
                <a:solidFill>
                  <a:srgbClr val="FFFFFF"/>
                </a:solidFill>
                <a:latin typeface="Comic Sans MS" pitchFamily="66" charset="0"/>
              </a:rPr>
              <a:t>TPE?</a:t>
            </a:r>
            <a:endParaRPr lang="en-US" sz="3600" dirty="0">
              <a:solidFill>
                <a:srgbClr val="FFFFFF"/>
              </a:solidFill>
              <a:latin typeface="Comic Sans MS" pitchFamily="66" charset="0"/>
            </a:endParaRPr>
          </a:p>
        </p:txBody>
      </p:sp>
    </p:spTree>
    <p:extLst>
      <p:ext uri="{BB962C8B-B14F-4D97-AF65-F5344CB8AC3E}">
        <p14:creationId xmlns:p14="http://schemas.microsoft.com/office/powerpoint/2010/main" val="394941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81000" y="1682484"/>
            <a:ext cx="8458200" cy="4413516"/>
          </a:xfrm>
          <a:prstGeom prst="rect">
            <a:avLst/>
          </a:prstGeom>
          <a:solidFill>
            <a:srgbClr val="FFFF66"/>
          </a:solidFill>
          <a:ln w="28575"/>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wrap="square">
            <a:spAutoFit/>
          </a:bodyPr>
          <a:lstStyle/>
          <a:p>
            <a:pPr algn="ctr" eaLnBrk="1" hangingPunct="1">
              <a:lnSpc>
                <a:spcPct val="90000"/>
              </a:lnSpc>
            </a:pPr>
            <a:r>
              <a:rPr lang="en-US" sz="2400" b="1" dirty="0" smtClean="0">
                <a:latin typeface="Comic Sans MS" pitchFamily="66" charset="0"/>
              </a:rPr>
              <a:t>No, effort </a:t>
            </a:r>
            <a:r>
              <a:rPr lang="en-US" sz="2400" b="1" dirty="0">
                <a:latin typeface="Comic Sans MS" pitchFamily="66" charset="0"/>
              </a:rPr>
              <a:t>is not based on a 40 hour work week</a:t>
            </a:r>
            <a:r>
              <a:rPr lang="en-US" sz="2000" b="1" dirty="0" smtClean="0">
                <a:latin typeface="Comic Sans MS" pitchFamily="66" charset="0"/>
              </a:rPr>
              <a:t>.</a:t>
            </a:r>
          </a:p>
          <a:p>
            <a:pPr algn="ctr" eaLnBrk="1" hangingPunct="1">
              <a:lnSpc>
                <a:spcPct val="90000"/>
              </a:lnSpc>
            </a:pPr>
            <a:endParaRPr lang="en-US" sz="800" b="1" dirty="0">
              <a:latin typeface="Comic Sans MS" pitchFamily="66" charset="0"/>
            </a:endParaRPr>
          </a:p>
          <a:p>
            <a:pPr eaLnBrk="1" hangingPunct="1">
              <a:lnSpc>
                <a:spcPct val="90000"/>
              </a:lnSpc>
            </a:pPr>
            <a:r>
              <a:rPr lang="en-US" sz="2000" u="sng" dirty="0">
                <a:latin typeface="Comic Sans MS" pitchFamily="66" charset="0"/>
              </a:rPr>
              <a:t>Normal Work Week</a:t>
            </a:r>
            <a:r>
              <a:rPr lang="en-US" sz="2000" dirty="0">
                <a:latin typeface="Comic Sans MS" pitchFamily="66" charset="0"/>
              </a:rPr>
              <a:t>: Effort is not calculated on a 40-hour workweek or other University approved standard workweek. Effort is expressed as a percentage based on the distribution of salary sources supporting the individual's university work </a:t>
            </a:r>
            <a:r>
              <a:rPr lang="en-US" sz="2000" dirty="0" smtClean="0">
                <a:latin typeface="Comic Sans MS" pitchFamily="66" charset="0"/>
              </a:rPr>
              <a:t>activities.</a:t>
            </a:r>
          </a:p>
          <a:p>
            <a:pPr eaLnBrk="1" hangingPunct="1">
              <a:lnSpc>
                <a:spcPct val="90000"/>
              </a:lnSpc>
            </a:pPr>
            <a:endParaRPr lang="en-US" sz="2000" u="sng" dirty="0">
              <a:latin typeface="Comic Sans MS" pitchFamily="66" charset="0"/>
            </a:endParaRPr>
          </a:p>
          <a:p>
            <a:pPr eaLnBrk="1" hangingPunct="1">
              <a:lnSpc>
                <a:spcPct val="90000"/>
              </a:lnSpc>
            </a:pPr>
            <a:r>
              <a:rPr lang="en-US" sz="2000" u="sng" dirty="0" smtClean="0">
                <a:latin typeface="Comic Sans MS" pitchFamily="66" charset="0"/>
              </a:rPr>
              <a:t>Example</a:t>
            </a:r>
            <a:r>
              <a:rPr lang="en-US" sz="2000" dirty="0">
                <a:latin typeface="Comic Sans MS" pitchFamily="66" charset="0"/>
              </a:rPr>
              <a:t>: If the employee worked 40 hours in one week on a sponsored project and 20 hours in the same week on an unrelated University project, then the employee’s effort report should show:</a:t>
            </a:r>
          </a:p>
          <a:p>
            <a:pPr lvl="2" eaLnBrk="1" hangingPunct="1">
              <a:lnSpc>
                <a:spcPct val="90000"/>
              </a:lnSpc>
              <a:buFont typeface="Wingdings" pitchFamily="2" charset="2"/>
              <a:buNone/>
            </a:pPr>
            <a:endParaRPr lang="en-US" sz="2000" dirty="0">
              <a:latin typeface="Comic Sans MS" pitchFamily="66" charset="0"/>
            </a:endParaRPr>
          </a:p>
          <a:p>
            <a:pPr lvl="2" eaLnBrk="1" hangingPunct="1">
              <a:lnSpc>
                <a:spcPct val="90000"/>
              </a:lnSpc>
              <a:buFont typeface="Wingdings" pitchFamily="2" charset="2"/>
              <a:buNone/>
            </a:pPr>
            <a:r>
              <a:rPr lang="en-US" sz="2000" b="1" dirty="0" smtClean="0">
                <a:latin typeface="Comic Sans MS" pitchFamily="66" charset="0"/>
              </a:rPr>
              <a:t>67</a:t>
            </a:r>
            <a:r>
              <a:rPr lang="en-US" sz="2000" b="1" dirty="0">
                <a:latin typeface="Comic Sans MS" pitchFamily="66" charset="0"/>
              </a:rPr>
              <a:t>% effort devoted to the sponsored project:</a:t>
            </a:r>
          </a:p>
          <a:p>
            <a:pPr lvl="2" eaLnBrk="1" hangingPunct="1">
              <a:lnSpc>
                <a:spcPct val="90000"/>
              </a:lnSpc>
              <a:buFont typeface="Wingdings" pitchFamily="2" charset="2"/>
              <a:buNone/>
            </a:pPr>
            <a:r>
              <a:rPr lang="en-US" sz="2000" dirty="0" smtClean="0">
                <a:latin typeface="Comic Sans MS" pitchFamily="66" charset="0"/>
              </a:rPr>
              <a:t>      40 </a:t>
            </a:r>
            <a:r>
              <a:rPr lang="en-US" sz="2000" dirty="0">
                <a:latin typeface="Comic Sans MS" pitchFamily="66" charset="0"/>
              </a:rPr>
              <a:t>hours / 60 total-effort hours = 67%</a:t>
            </a:r>
          </a:p>
          <a:p>
            <a:pPr lvl="2" eaLnBrk="1" hangingPunct="1">
              <a:lnSpc>
                <a:spcPct val="90000"/>
              </a:lnSpc>
              <a:buFont typeface="Wingdings" pitchFamily="2" charset="2"/>
              <a:buNone/>
            </a:pPr>
            <a:endParaRPr lang="en-US" sz="2000" dirty="0">
              <a:latin typeface="Comic Sans MS" pitchFamily="66" charset="0"/>
            </a:endParaRPr>
          </a:p>
          <a:p>
            <a:pPr lvl="2" eaLnBrk="1" hangingPunct="1">
              <a:lnSpc>
                <a:spcPct val="90000"/>
              </a:lnSpc>
              <a:buFont typeface="Wingdings" pitchFamily="2" charset="2"/>
              <a:buNone/>
            </a:pPr>
            <a:r>
              <a:rPr lang="en-US" sz="2000" b="1" dirty="0" smtClean="0">
                <a:latin typeface="Comic Sans MS" pitchFamily="66" charset="0"/>
              </a:rPr>
              <a:t>and </a:t>
            </a:r>
            <a:r>
              <a:rPr lang="en-US" sz="2000" b="1" dirty="0">
                <a:latin typeface="Comic Sans MS" pitchFamily="66" charset="0"/>
              </a:rPr>
              <a:t>33% on the unrelated University project:</a:t>
            </a:r>
          </a:p>
          <a:p>
            <a:pPr lvl="2" eaLnBrk="1" hangingPunct="1">
              <a:lnSpc>
                <a:spcPct val="90000"/>
              </a:lnSpc>
              <a:buFont typeface="Wingdings" pitchFamily="2" charset="2"/>
              <a:buNone/>
            </a:pPr>
            <a:r>
              <a:rPr lang="en-US" sz="2000" b="1" dirty="0" smtClean="0">
                <a:latin typeface="Comic Sans MS" pitchFamily="66" charset="0"/>
              </a:rPr>
              <a:t>     </a:t>
            </a:r>
            <a:r>
              <a:rPr lang="en-US" sz="2000" dirty="0" smtClean="0">
                <a:latin typeface="Comic Sans MS" pitchFamily="66" charset="0"/>
              </a:rPr>
              <a:t>20 </a:t>
            </a:r>
            <a:r>
              <a:rPr lang="en-US" sz="2000" dirty="0">
                <a:latin typeface="Comic Sans MS" pitchFamily="66" charset="0"/>
              </a:rPr>
              <a:t>hours / 60 total-effort hours = 33</a:t>
            </a:r>
            <a:r>
              <a:rPr lang="en-US" sz="2000" dirty="0" smtClean="0">
                <a:latin typeface="Comic Sans MS" pitchFamily="66" charset="0"/>
              </a:rPr>
              <a:t>%</a:t>
            </a:r>
            <a:endParaRPr lang="en-US" sz="2000" b="1" dirty="0">
              <a:latin typeface="Comic Sans MS" pitchFamily="66" charset="0"/>
            </a:endParaRPr>
          </a:p>
        </p:txBody>
      </p:sp>
      <p:sp>
        <p:nvSpPr>
          <p:cNvPr id="5" name="Text Box 2"/>
          <p:cNvSpPr txBox="1">
            <a:spLocks noChangeArrowheads="1"/>
          </p:cNvSpPr>
          <p:nvPr/>
        </p:nvSpPr>
        <p:spPr bwMode="auto">
          <a:xfrm>
            <a:off x="304800" y="228601"/>
            <a:ext cx="8610600" cy="1077218"/>
          </a:xfrm>
          <a:prstGeom prst="rect">
            <a:avLst/>
          </a:prstGeom>
          <a:solidFill>
            <a:schemeClr val="bg1">
              <a:lumMod val="25000"/>
            </a:schemeClr>
          </a:solidFill>
          <a:ln w="38100">
            <a:headEnd/>
            <a:tailEnd/>
          </a:ln>
          <a:effectLst/>
        </p:spPr>
        <p:style>
          <a:lnRef idx="2">
            <a:schemeClr val="dk1"/>
          </a:lnRef>
          <a:fillRef idx="1">
            <a:schemeClr val="lt1"/>
          </a:fillRef>
          <a:effectRef idx="0">
            <a:schemeClr val="dk1"/>
          </a:effectRef>
          <a:fontRef idx="minor">
            <a:schemeClr val="dk1"/>
          </a:fontRef>
        </p:style>
        <p:txBody>
          <a:bodyPr wrap="square">
            <a:spAutoFit/>
          </a:bodyPr>
          <a:lstStyle/>
          <a:p>
            <a:pPr marL="569913" lvl="1" algn="ctr">
              <a:spcBef>
                <a:spcPct val="50000"/>
              </a:spcBef>
              <a:tabLst>
                <a:tab pos="804863" algn="l"/>
              </a:tabLst>
              <a:defRPr/>
            </a:pPr>
            <a:r>
              <a:rPr lang="en-US" sz="3200" dirty="0" smtClean="0">
                <a:solidFill>
                  <a:srgbClr val="FFFFFF"/>
                </a:solidFill>
                <a:latin typeface="Comic Sans MS" pitchFamily="66" charset="0"/>
              </a:rPr>
              <a:t>How is Percentage of Effort Calculated?  Is it Based on a 40 Hour Week?</a:t>
            </a:r>
            <a:endParaRPr lang="en-US" sz="3200" dirty="0">
              <a:solidFill>
                <a:srgbClr val="FFFFFF"/>
              </a:solidFill>
              <a:latin typeface="Comic Sans MS" pitchFamily="66" charset="0"/>
            </a:endParaRPr>
          </a:p>
        </p:txBody>
      </p:sp>
    </p:spTree>
    <p:extLst>
      <p:ext uri="{BB962C8B-B14F-4D97-AF65-F5344CB8AC3E}">
        <p14:creationId xmlns:p14="http://schemas.microsoft.com/office/powerpoint/2010/main" val="242627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81000" y="1682484"/>
            <a:ext cx="8458200" cy="2862322"/>
          </a:xfrm>
          <a:prstGeom prst="rect">
            <a:avLst/>
          </a:prstGeom>
          <a:solidFill>
            <a:srgbClr val="FFFF66"/>
          </a:solidFill>
          <a:ln w="28575"/>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wrap="square">
            <a:spAutoFit/>
          </a:bodyPr>
          <a:lstStyle/>
          <a:p>
            <a:pPr eaLnBrk="1" hangingPunct="1">
              <a:lnSpc>
                <a:spcPct val="90000"/>
              </a:lnSpc>
            </a:pPr>
            <a:r>
              <a:rPr lang="en-US" sz="2000" u="sng" dirty="0" smtClean="0">
                <a:latin typeface="Comic Sans MS" pitchFamily="66" charset="0"/>
              </a:rPr>
              <a:t>Example</a:t>
            </a:r>
            <a:r>
              <a:rPr lang="en-US" sz="2000" dirty="0">
                <a:latin typeface="Comic Sans MS" pitchFamily="66" charset="0"/>
              </a:rPr>
              <a:t>: </a:t>
            </a:r>
            <a:r>
              <a:rPr lang="en-US" sz="2000" dirty="0" smtClean="0">
                <a:latin typeface="Comic Sans MS" pitchFamily="66" charset="0"/>
              </a:rPr>
              <a:t>And in the next week, if </a:t>
            </a:r>
            <a:r>
              <a:rPr lang="en-US" sz="2000" dirty="0">
                <a:latin typeface="Comic Sans MS" pitchFamily="66" charset="0"/>
              </a:rPr>
              <a:t>the </a:t>
            </a:r>
            <a:r>
              <a:rPr lang="en-US" sz="2000" dirty="0" smtClean="0">
                <a:latin typeface="Comic Sans MS" pitchFamily="66" charset="0"/>
              </a:rPr>
              <a:t>employee worked 15 </a:t>
            </a:r>
            <a:r>
              <a:rPr lang="en-US" sz="2000" dirty="0">
                <a:latin typeface="Comic Sans MS" pitchFamily="66" charset="0"/>
              </a:rPr>
              <a:t>hours </a:t>
            </a:r>
            <a:r>
              <a:rPr lang="en-US" sz="2000" dirty="0" smtClean="0">
                <a:latin typeface="Comic Sans MS" pitchFamily="66" charset="0"/>
              </a:rPr>
              <a:t>on </a:t>
            </a:r>
            <a:r>
              <a:rPr lang="en-US" sz="2000" dirty="0">
                <a:latin typeface="Comic Sans MS" pitchFamily="66" charset="0"/>
              </a:rPr>
              <a:t>a sponsored project and </a:t>
            </a:r>
            <a:r>
              <a:rPr lang="en-US" sz="2000" dirty="0" smtClean="0">
                <a:latin typeface="Comic Sans MS" pitchFamily="66" charset="0"/>
              </a:rPr>
              <a:t>15</a:t>
            </a:r>
            <a:r>
              <a:rPr lang="en-US" sz="2000" dirty="0" smtClean="0">
                <a:latin typeface="Comic Sans MS" pitchFamily="66" charset="0"/>
              </a:rPr>
              <a:t> </a:t>
            </a:r>
            <a:r>
              <a:rPr lang="en-US" sz="2000" dirty="0">
                <a:latin typeface="Comic Sans MS" pitchFamily="66" charset="0"/>
              </a:rPr>
              <a:t>hours in the same week on an unrelated University project, then the employee’s effort report should show:</a:t>
            </a:r>
          </a:p>
          <a:p>
            <a:pPr lvl="2" eaLnBrk="1" hangingPunct="1">
              <a:lnSpc>
                <a:spcPct val="90000"/>
              </a:lnSpc>
              <a:buFont typeface="Wingdings" pitchFamily="2" charset="2"/>
              <a:buNone/>
            </a:pPr>
            <a:endParaRPr lang="en-US" sz="2000" dirty="0">
              <a:latin typeface="Comic Sans MS" pitchFamily="66" charset="0"/>
            </a:endParaRPr>
          </a:p>
          <a:p>
            <a:pPr lvl="2" eaLnBrk="1" hangingPunct="1">
              <a:lnSpc>
                <a:spcPct val="90000"/>
              </a:lnSpc>
              <a:buFont typeface="Wingdings" pitchFamily="2" charset="2"/>
              <a:buNone/>
            </a:pPr>
            <a:r>
              <a:rPr lang="en-US" sz="2000" b="1" dirty="0" smtClean="0">
                <a:latin typeface="Comic Sans MS" pitchFamily="66" charset="0"/>
              </a:rPr>
              <a:t>50</a:t>
            </a:r>
            <a:r>
              <a:rPr lang="en-US" sz="2000" b="1" dirty="0" smtClean="0">
                <a:latin typeface="Comic Sans MS" pitchFamily="66" charset="0"/>
              </a:rPr>
              <a:t>% </a:t>
            </a:r>
            <a:r>
              <a:rPr lang="en-US" sz="2000" b="1" dirty="0">
                <a:latin typeface="Comic Sans MS" pitchFamily="66" charset="0"/>
              </a:rPr>
              <a:t>effort devoted to the sponsored project:</a:t>
            </a:r>
          </a:p>
          <a:p>
            <a:pPr lvl="2" eaLnBrk="1" hangingPunct="1">
              <a:lnSpc>
                <a:spcPct val="90000"/>
              </a:lnSpc>
              <a:buFont typeface="Wingdings" pitchFamily="2" charset="2"/>
              <a:buNone/>
            </a:pPr>
            <a:r>
              <a:rPr lang="en-US" sz="2000" dirty="0" smtClean="0">
                <a:latin typeface="Comic Sans MS" pitchFamily="66" charset="0"/>
              </a:rPr>
              <a:t>      </a:t>
            </a:r>
            <a:r>
              <a:rPr lang="en-US" sz="2000" dirty="0" smtClean="0">
                <a:latin typeface="Comic Sans MS" pitchFamily="66" charset="0"/>
              </a:rPr>
              <a:t>15</a:t>
            </a:r>
            <a:r>
              <a:rPr lang="en-US" sz="2000" dirty="0" smtClean="0">
                <a:latin typeface="Comic Sans MS" pitchFamily="66" charset="0"/>
              </a:rPr>
              <a:t> </a:t>
            </a:r>
            <a:r>
              <a:rPr lang="en-US" sz="2000" dirty="0">
                <a:latin typeface="Comic Sans MS" pitchFamily="66" charset="0"/>
              </a:rPr>
              <a:t>hours / </a:t>
            </a:r>
            <a:r>
              <a:rPr lang="en-US" sz="2000" dirty="0" smtClean="0">
                <a:latin typeface="Comic Sans MS" pitchFamily="66" charset="0"/>
              </a:rPr>
              <a:t>30 </a:t>
            </a:r>
            <a:r>
              <a:rPr lang="en-US" sz="2000" dirty="0">
                <a:latin typeface="Comic Sans MS" pitchFamily="66" charset="0"/>
              </a:rPr>
              <a:t>total-effort hours = </a:t>
            </a:r>
            <a:r>
              <a:rPr lang="en-US" sz="2000" dirty="0" smtClean="0">
                <a:latin typeface="Comic Sans MS" pitchFamily="66" charset="0"/>
              </a:rPr>
              <a:t>50</a:t>
            </a:r>
            <a:r>
              <a:rPr lang="en-US" sz="2000" dirty="0" smtClean="0">
                <a:latin typeface="Comic Sans MS" pitchFamily="66" charset="0"/>
              </a:rPr>
              <a:t>%</a:t>
            </a:r>
            <a:endParaRPr lang="en-US" sz="2000" dirty="0">
              <a:latin typeface="Comic Sans MS" pitchFamily="66" charset="0"/>
            </a:endParaRPr>
          </a:p>
          <a:p>
            <a:pPr lvl="2" eaLnBrk="1" hangingPunct="1">
              <a:lnSpc>
                <a:spcPct val="90000"/>
              </a:lnSpc>
              <a:buFont typeface="Wingdings" pitchFamily="2" charset="2"/>
              <a:buNone/>
            </a:pPr>
            <a:endParaRPr lang="en-US" sz="2000" dirty="0">
              <a:latin typeface="Comic Sans MS" pitchFamily="66" charset="0"/>
            </a:endParaRPr>
          </a:p>
          <a:p>
            <a:pPr lvl="2" eaLnBrk="1" hangingPunct="1">
              <a:lnSpc>
                <a:spcPct val="90000"/>
              </a:lnSpc>
              <a:buFont typeface="Wingdings" pitchFamily="2" charset="2"/>
              <a:buNone/>
            </a:pPr>
            <a:r>
              <a:rPr lang="en-US" sz="2000" b="1" dirty="0" smtClean="0">
                <a:latin typeface="Comic Sans MS" pitchFamily="66" charset="0"/>
              </a:rPr>
              <a:t>and </a:t>
            </a:r>
            <a:r>
              <a:rPr lang="en-US" sz="2000" b="1" dirty="0" smtClean="0">
                <a:latin typeface="Comic Sans MS" pitchFamily="66" charset="0"/>
              </a:rPr>
              <a:t>50</a:t>
            </a:r>
            <a:r>
              <a:rPr lang="en-US" sz="2000" b="1" dirty="0" smtClean="0">
                <a:latin typeface="Comic Sans MS" pitchFamily="66" charset="0"/>
              </a:rPr>
              <a:t>% </a:t>
            </a:r>
            <a:r>
              <a:rPr lang="en-US" sz="2000" b="1" dirty="0">
                <a:latin typeface="Comic Sans MS" pitchFamily="66" charset="0"/>
              </a:rPr>
              <a:t>on the unrelated University project:</a:t>
            </a:r>
          </a:p>
          <a:p>
            <a:pPr lvl="2" eaLnBrk="1" hangingPunct="1">
              <a:lnSpc>
                <a:spcPct val="90000"/>
              </a:lnSpc>
              <a:buFont typeface="Wingdings" pitchFamily="2" charset="2"/>
              <a:buNone/>
            </a:pPr>
            <a:r>
              <a:rPr lang="en-US" sz="2000" b="1" dirty="0" smtClean="0">
                <a:latin typeface="Comic Sans MS" pitchFamily="66" charset="0"/>
              </a:rPr>
              <a:t>     </a:t>
            </a:r>
            <a:r>
              <a:rPr lang="en-US" sz="2000" dirty="0" smtClean="0">
                <a:latin typeface="Comic Sans MS" pitchFamily="66" charset="0"/>
              </a:rPr>
              <a:t>15</a:t>
            </a:r>
            <a:r>
              <a:rPr lang="en-US" sz="2000" dirty="0" smtClean="0">
                <a:latin typeface="Comic Sans MS" pitchFamily="66" charset="0"/>
              </a:rPr>
              <a:t> </a:t>
            </a:r>
            <a:r>
              <a:rPr lang="en-US" sz="2000" dirty="0">
                <a:latin typeface="Comic Sans MS" pitchFamily="66" charset="0"/>
              </a:rPr>
              <a:t>hours / </a:t>
            </a:r>
            <a:r>
              <a:rPr lang="en-US" sz="2000" dirty="0" smtClean="0">
                <a:latin typeface="Comic Sans MS" pitchFamily="66" charset="0"/>
              </a:rPr>
              <a:t>30 </a:t>
            </a:r>
            <a:r>
              <a:rPr lang="en-US" sz="2000" dirty="0">
                <a:latin typeface="Comic Sans MS" pitchFamily="66" charset="0"/>
              </a:rPr>
              <a:t>total-effort hours = </a:t>
            </a:r>
            <a:r>
              <a:rPr lang="en-US" sz="2000" dirty="0" smtClean="0">
                <a:latin typeface="Comic Sans MS" pitchFamily="66" charset="0"/>
              </a:rPr>
              <a:t>50</a:t>
            </a:r>
            <a:r>
              <a:rPr lang="en-US" sz="2000" dirty="0" smtClean="0">
                <a:latin typeface="Comic Sans MS" pitchFamily="66" charset="0"/>
              </a:rPr>
              <a:t>%</a:t>
            </a:r>
          </a:p>
          <a:p>
            <a:pPr marL="0" lvl="2" eaLnBrk="1" hangingPunct="1">
              <a:lnSpc>
                <a:spcPct val="90000"/>
              </a:lnSpc>
              <a:buFont typeface="Wingdings" pitchFamily="2" charset="2"/>
              <a:buNone/>
            </a:pPr>
            <a:endParaRPr lang="en-US" sz="2000" b="1" dirty="0">
              <a:latin typeface="Comic Sans MS" pitchFamily="66" charset="0"/>
            </a:endParaRPr>
          </a:p>
        </p:txBody>
      </p:sp>
      <p:sp>
        <p:nvSpPr>
          <p:cNvPr id="5" name="Text Box 2"/>
          <p:cNvSpPr txBox="1">
            <a:spLocks noChangeArrowheads="1"/>
          </p:cNvSpPr>
          <p:nvPr/>
        </p:nvSpPr>
        <p:spPr bwMode="auto">
          <a:xfrm>
            <a:off x="304800" y="228601"/>
            <a:ext cx="8610600" cy="1077218"/>
          </a:xfrm>
          <a:prstGeom prst="rect">
            <a:avLst/>
          </a:prstGeom>
          <a:solidFill>
            <a:schemeClr val="bg1">
              <a:lumMod val="25000"/>
            </a:schemeClr>
          </a:solidFill>
          <a:ln w="38100">
            <a:headEnd/>
            <a:tailEnd/>
          </a:ln>
          <a:effectLst/>
        </p:spPr>
        <p:style>
          <a:lnRef idx="2">
            <a:schemeClr val="dk1"/>
          </a:lnRef>
          <a:fillRef idx="1">
            <a:schemeClr val="lt1"/>
          </a:fillRef>
          <a:effectRef idx="0">
            <a:schemeClr val="dk1"/>
          </a:effectRef>
          <a:fontRef idx="minor">
            <a:schemeClr val="dk1"/>
          </a:fontRef>
        </p:style>
        <p:txBody>
          <a:bodyPr wrap="square">
            <a:spAutoFit/>
          </a:bodyPr>
          <a:lstStyle/>
          <a:p>
            <a:pPr marL="569913" lvl="1" algn="ctr">
              <a:spcBef>
                <a:spcPct val="50000"/>
              </a:spcBef>
              <a:tabLst>
                <a:tab pos="804863" algn="l"/>
              </a:tabLst>
              <a:defRPr/>
            </a:pPr>
            <a:r>
              <a:rPr lang="en-US" sz="3200" dirty="0" smtClean="0">
                <a:solidFill>
                  <a:srgbClr val="FFFFFF"/>
                </a:solidFill>
                <a:latin typeface="Comic Sans MS" pitchFamily="66" charset="0"/>
              </a:rPr>
              <a:t>How is Percentage of Effort Calculated?  Is it Based on a 40 Hour Week?</a:t>
            </a:r>
            <a:endParaRPr lang="en-US" sz="3200" dirty="0">
              <a:solidFill>
                <a:srgbClr val="FFFFFF"/>
              </a:solidFill>
              <a:latin typeface="Comic Sans MS" pitchFamily="66" charset="0"/>
            </a:endParaRPr>
          </a:p>
        </p:txBody>
      </p:sp>
    </p:spTree>
    <p:extLst>
      <p:ext uri="{BB962C8B-B14F-4D97-AF65-F5344CB8AC3E}">
        <p14:creationId xmlns:p14="http://schemas.microsoft.com/office/powerpoint/2010/main" val="28952970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81000" y="1682484"/>
            <a:ext cx="8458200" cy="2585323"/>
          </a:xfrm>
          <a:prstGeom prst="rect">
            <a:avLst/>
          </a:prstGeom>
          <a:solidFill>
            <a:srgbClr val="FFFF66"/>
          </a:solidFill>
          <a:ln w="28575"/>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wrap="square">
            <a:spAutoFit/>
          </a:bodyPr>
          <a:lstStyle/>
          <a:p>
            <a:pPr marL="0" lvl="2"/>
            <a:r>
              <a:rPr lang="en-US" sz="2400" dirty="0">
                <a:latin typeface="Comic Sans MS" pitchFamily="66" charset="0"/>
              </a:rPr>
              <a:t>Because of the substantial variation when measuring effort over short time periods, A-21 allows universities to </a:t>
            </a:r>
            <a:r>
              <a:rPr lang="en-US" sz="2400" u="sng" dirty="0">
                <a:latin typeface="Comic Sans MS" pitchFamily="66" charset="0"/>
              </a:rPr>
              <a:t>Certify Effort</a:t>
            </a:r>
            <a:r>
              <a:rPr lang="en-US" sz="2400" dirty="0">
                <a:latin typeface="Comic Sans MS" pitchFamily="66" charset="0"/>
              </a:rPr>
              <a:t> over longer periods, but not less frequently than annually!  Most universities certify effort quarterly, semi-annually or three times per year (each semester and the summer).</a:t>
            </a:r>
          </a:p>
          <a:p>
            <a:pPr marL="0" lvl="2" eaLnBrk="1" hangingPunct="1">
              <a:lnSpc>
                <a:spcPct val="90000"/>
              </a:lnSpc>
              <a:buFont typeface="Wingdings" pitchFamily="2" charset="2"/>
              <a:buNone/>
            </a:pPr>
            <a:endParaRPr lang="en-US" sz="2000" b="1" dirty="0">
              <a:latin typeface="Comic Sans MS" pitchFamily="66" charset="0"/>
            </a:endParaRPr>
          </a:p>
        </p:txBody>
      </p:sp>
      <p:sp>
        <p:nvSpPr>
          <p:cNvPr id="5" name="Text Box 2"/>
          <p:cNvSpPr txBox="1">
            <a:spLocks noChangeArrowheads="1"/>
          </p:cNvSpPr>
          <p:nvPr/>
        </p:nvSpPr>
        <p:spPr bwMode="auto">
          <a:xfrm>
            <a:off x="304800" y="228601"/>
            <a:ext cx="8610600" cy="1077218"/>
          </a:xfrm>
          <a:prstGeom prst="rect">
            <a:avLst/>
          </a:prstGeom>
          <a:solidFill>
            <a:schemeClr val="bg1">
              <a:lumMod val="25000"/>
            </a:schemeClr>
          </a:solidFill>
          <a:ln w="38100">
            <a:headEnd/>
            <a:tailEnd/>
          </a:ln>
          <a:effectLst/>
        </p:spPr>
        <p:style>
          <a:lnRef idx="2">
            <a:schemeClr val="dk1"/>
          </a:lnRef>
          <a:fillRef idx="1">
            <a:schemeClr val="lt1"/>
          </a:fillRef>
          <a:effectRef idx="0">
            <a:schemeClr val="dk1"/>
          </a:effectRef>
          <a:fontRef idx="minor">
            <a:schemeClr val="dk1"/>
          </a:fontRef>
        </p:style>
        <p:txBody>
          <a:bodyPr wrap="square">
            <a:spAutoFit/>
          </a:bodyPr>
          <a:lstStyle/>
          <a:p>
            <a:pPr marL="569913" lvl="1" algn="ctr">
              <a:spcBef>
                <a:spcPct val="50000"/>
              </a:spcBef>
              <a:tabLst>
                <a:tab pos="804863" algn="l"/>
              </a:tabLst>
              <a:defRPr/>
            </a:pPr>
            <a:r>
              <a:rPr lang="en-US" sz="3200" dirty="0" smtClean="0">
                <a:solidFill>
                  <a:srgbClr val="FFFFFF"/>
                </a:solidFill>
                <a:latin typeface="Comic Sans MS" pitchFamily="66" charset="0"/>
              </a:rPr>
              <a:t>How is Percentage of Effort Calculated?  Is it Based on a 40 Hour Week?</a:t>
            </a:r>
            <a:endParaRPr lang="en-US" sz="3200" dirty="0">
              <a:solidFill>
                <a:srgbClr val="FFFFFF"/>
              </a:solidFill>
              <a:latin typeface="Comic Sans MS" pitchFamily="66" charset="0"/>
            </a:endParaRPr>
          </a:p>
        </p:txBody>
      </p:sp>
    </p:spTree>
    <p:extLst>
      <p:ext uri="{BB962C8B-B14F-4D97-AF65-F5344CB8AC3E}">
        <p14:creationId xmlns:p14="http://schemas.microsoft.com/office/powerpoint/2010/main" val="22715486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152400" y="990600"/>
            <a:ext cx="8991600" cy="5601533"/>
          </a:xfrm>
          <a:prstGeom prst="rect">
            <a:avLst/>
          </a:prstGeom>
          <a:noFill/>
          <a:ln w="9525">
            <a:noFill/>
            <a:miter lim="800000"/>
            <a:headEnd/>
            <a:tailEnd/>
          </a:ln>
        </p:spPr>
        <p:txBody>
          <a:bodyPr wrap="square">
            <a:spAutoFit/>
          </a:bodyPr>
          <a:lstStyle/>
          <a:p>
            <a:pPr marL="455613" indent="-455613">
              <a:spcBef>
                <a:spcPct val="50000"/>
              </a:spcBef>
              <a:buClr>
                <a:schemeClr val="accent6">
                  <a:lumMod val="50000"/>
                </a:schemeClr>
              </a:buClr>
              <a:tabLst>
                <a:tab pos="804863" algn="l"/>
              </a:tabLst>
              <a:defRPr/>
            </a:pPr>
            <a:r>
              <a:rPr lang="en-US" sz="2800" b="1" dirty="0">
                <a:latin typeface="Comic Sans MS" pitchFamily="66" charset="0"/>
              </a:rPr>
              <a:t>	</a:t>
            </a:r>
          </a:p>
          <a:p>
            <a:pPr eaLnBrk="1" hangingPunct="1"/>
            <a:r>
              <a:rPr lang="en-US" sz="2600" u="sng" dirty="0">
                <a:latin typeface="Comic Sans MS" pitchFamily="66" charset="0"/>
              </a:rPr>
              <a:t>Degree of Tolerance</a:t>
            </a:r>
            <a:r>
              <a:rPr lang="en-US" sz="2600" dirty="0">
                <a:latin typeface="Comic Sans MS" pitchFamily="66" charset="0"/>
              </a:rPr>
              <a:t>: OMB Circular A-21 allows for a “degree of tolerance.” </a:t>
            </a:r>
          </a:p>
          <a:p>
            <a:pPr eaLnBrk="1" hangingPunct="1"/>
            <a:r>
              <a:rPr lang="en-US" sz="2800" dirty="0" smtClean="0">
                <a:latin typeface="Comic Sans MS" pitchFamily="66" charset="0"/>
              </a:rPr>
              <a:t>	</a:t>
            </a:r>
            <a:r>
              <a:rPr lang="en-US" sz="2400" dirty="0" smtClean="0">
                <a:latin typeface="Comic Sans MS" pitchFamily="66" charset="0"/>
              </a:rPr>
              <a:t>“</a:t>
            </a:r>
            <a:r>
              <a:rPr lang="en-US" sz="2400" dirty="0">
                <a:latin typeface="Comic Sans MS" pitchFamily="66" charset="0"/>
              </a:rPr>
              <a:t>In the use of any methods for apportioning </a:t>
            </a:r>
            <a:r>
              <a:rPr lang="en-US" sz="2400" dirty="0" smtClean="0">
                <a:latin typeface="Comic Sans MS" pitchFamily="66" charset="0"/>
              </a:rPr>
              <a:t>	     	 	salaries</a:t>
            </a:r>
            <a:r>
              <a:rPr lang="en-US" sz="2400" dirty="0">
                <a:latin typeface="Comic Sans MS" pitchFamily="66" charset="0"/>
              </a:rPr>
              <a:t>, it is recognized that, in an academic </a:t>
            </a:r>
            <a:r>
              <a:rPr lang="en-US" sz="2400" dirty="0" smtClean="0">
                <a:latin typeface="Comic Sans MS" pitchFamily="66" charset="0"/>
              </a:rPr>
              <a:t>    	setting</a:t>
            </a:r>
            <a:r>
              <a:rPr lang="en-US" sz="2400" dirty="0">
                <a:latin typeface="Comic Sans MS" pitchFamily="66" charset="0"/>
              </a:rPr>
              <a:t>, teaching, research, service and </a:t>
            </a:r>
            <a:r>
              <a:rPr lang="en-US" sz="2400" dirty="0" smtClean="0">
                <a:latin typeface="Comic Sans MS" pitchFamily="66" charset="0"/>
              </a:rPr>
              <a:t>	administration </a:t>
            </a:r>
            <a:r>
              <a:rPr lang="en-US" sz="2400" dirty="0">
                <a:latin typeface="Comic Sans MS" pitchFamily="66" charset="0"/>
              </a:rPr>
              <a:t>are often inextricably intermingled.”</a:t>
            </a:r>
            <a:br>
              <a:rPr lang="en-US" sz="2400" dirty="0">
                <a:latin typeface="Comic Sans MS" pitchFamily="66" charset="0"/>
              </a:rPr>
            </a:br>
            <a:endParaRPr lang="en-US" sz="1000" dirty="0">
              <a:latin typeface="Comic Sans MS" pitchFamily="66" charset="0"/>
            </a:endParaRPr>
          </a:p>
          <a:p>
            <a:pPr eaLnBrk="1" hangingPunct="1">
              <a:lnSpc>
                <a:spcPct val="80000"/>
              </a:lnSpc>
              <a:buFont typeface="Wingdings" pitchFamily="2" charset="2"/>
              <a:buNone/>
            </a:pPr>
            <a:r>
              <a:rPr lang="en-US" sz="2400" dirty="0" smtClean="0">
                <a:latin typeface="Comic Sans MS" pitchFamily="66" charset="0"/>
              </a:rPr>
              <a:t>	“Precise </a:t>
            </a:r>
            <a:r>
              <a:rPr lang="en-US" sz="2400" dirty="0">
                <a:latin typeface="Comic Sans MS" pitchFamily="66" charset="0"/>
              </a:rPr>
              <a:t>assessment of factors that contribute </a:t>
            </a:r>
            <a:r>
              <a:rPr lang="en-US" sz="2400" dirty="0" smtClean="0">
                <a:latin typeface="Comic Sans MS" pitchFamily="66" charset="0"/>
              </a:rPr>
              <a:t>       	to costs </a:t>
            </a:r>
            <a:r>
              <a:rPr lang="en-US" sz="2400" dirty="0">
                <a:latin typeface="Comic Sans MS" pitchFamily="66" charset="0"/>
              </a:rPr>
              <a:t>is not always feasible, nor is it expected. </a:t>
            </a:r>
            <a:r>
              <a:rPr lang="en-US" sz="2400" dirty="0" smtClean="0">
                <a:latin typeface="Comic Sans MS" pitchFamily="66" charset="0"/>
              </a:rPr>
              <a:t>	Reliance</a:t>
            </a:r>
            <a:r>
              <a:rPr lang="en-US" sz="2400" dirty="0">
                <a:latin typeface="Comic Sans MS" pitchFamily="66" charset="0"/>
              </a:rPr>
              <a:t>, therefore, is placed on estimates in </a:t>
            </a:r>
            <a:r>
              <a:rPr lang="en-US" sz="2400" dirty="0" smtClean="0">
                <a:latin typeface="Comic Sans MS" pitchFamily="66" charset="0"/>
              </a:rPr>
              <a:t>     	which </a:t>
            </a:r>
            <a:r>
              <a:rPr lang="en-US" sz="2400" dirty="0">
                <a:latin typeface="Comic Sans MS" pitchFamily="66" charset="0"/>
              </a:rPr>
              <a:t>a degree of tolerance is appropriate</a:t>
            </a:r>
            <a:r>
              <a:rPr lang="en-US" sz="2400" dirty="0" smtClean="0">
                <a:latin typeface="Comic Sans MS" pitchFamily="66" charset="0"/>
              </a:rPr>
              <a:t>.”</a:t>
            </a:r>
          </a:p>
          <a:p>
            <a:pPr eaLnBrk="1" hangingPunct="1">
              <a:lnSpc>
                <a:spcPct val="80000"/>
              </a:lnSpc>
              <a:buFont typeface="Wingdings" pitchFamily="2" charset="2"/>
              <a:buNone/>
            </a:pPr>
            <a:endParaRPr lang="en-US" sz="1000" dirty="0">
              <a:latin typeface="Comic Sans MS" pitchFamily="66" charset="0"/>
            </a:endParaRPr>
          </a:p>
          <a:p>
            <a:pPr algn="ctr" eaLnBrk="1" hangingPunct="1"/>
            <a:r>
              <a:rPr lang="en-US" sz="2400" dirty="0" smtClean="0">
                <a:solidFill>
                  <a:schemeClr val="bg1">
                    <a:lumMod val="25000"/>
                  </a:schemeClr>
                </a:solidFill>
                <a:latin typeface="Comic Sans MS" pitchFamily="66" charset="0"/>
              </a:rPr>
              <a:t>Certification relies </a:t>
            </a:r>
            <a:r>
              <a:rPr lang="en-US" sz="2400" dirty="0">
                <a:solidFill>
                  <a:schemeClr val="bg1">
                    <a:lumMod val="25000"/>
                  </a:schemeClr>
                </a:solidFill>
                <a:latin typeface="Comic Sans MS" pitchFamily="66" charset="0"/>
              </a:rPr>
              <a:t>on a reasonable estimate of effort during a specified time period, and when estimating, a degree of tolerance is </a:t>
            </a:r>
            <a:r>
              <a:rPr lang="en-US" sz="2400" dirty="0" smtClean="0">
                <a:solidFill>
                  <a:schemeClr val="bg1">
                    <a:lumMod val="25000"/>
                  </a:schemeClr>
                </a:solidFill>
                <a:latin typeface="Comic Sans MS" pitchFamily="66" charset="0"/>
              </a:rPr>
              <a:t>both acceptable </a:t>
            </a:r>
            <a:r>
              <a:rPr lang="en-US" sz="2400" dirty="0">
                <a:solidFill>
                  <a:schemeClr val="bg1">
                    <a:lumMod val="25000"/>
                  </a:schemeClr>
                </a:solidFill>
                <a:latin typeface="Comic Sans MS" pitchFamily="66" charset="0"/>
              </a:rPr>
              <a:t>and appropriate. </a:t>
            </a:r>
          </a:p>
        </p:txBody>
      </p:sp>
      <p:sp>
        <p:nvSpPr>
          <p:cNvPr id="6" name="Text Box 2"/>
          <p:cNvSpPr txBox="1">
            <a:spLocks noChangeArrowheads="1"/>
          </p:cNvSpPr>
          <p:nvPr/>
        </p:nvSpPr>
        <p:spPr bwMode="auto">
          <a:xfrm>
            <a:off x="381000" y="228600"/>
            <a:ext cx="8534400" cy="1077218"/>
          </a:xfrm>
          <a:prstGeom prst="rect">
            <a:avLst/>
          </a:prstGeom>
          <a:solidFill>
            <a:schemeClr val="bg1">
              <a:lumMod val="25000"/>
            </a:schemeClr>
          </a:solidFill>
          <a:ln w="38100">
            <a:headEnd/>
            <a:tailEnd/>
          </a:ln>
          <a:effectLst/>
        </p:spPr>
        <p:style>
          <a:lnRef idx="2">
            <a:schemeClr val="dk1"/>
          </a:lnRef>
          <a:fillRef idx="1">
            <a:schemeClr val="lt1"/>
          </a:fillRef>
          <a:effectRef idx="0">
            <a:schemeClr val="dk1"/>
          </a:effectRef>
          <a:fontRef idx="minor">
            <a:schemeClr val="dk1"/>
          </a:fontRef>
        </p:style>
        <p:txBody>
          <a:bodyPr wrap="square">
            <a:spAutoFit/>
          </a:bodyPr>
          <a:lstStyle/>
          <a:p>
            <a:pPr marL="522288" lvl="1" indent="-522288">
              <a:tabLst>
                <a:tab pos="571500" algn="l"/>
              </a:tabLst>
              <a:defRPr/>
            </a:pPr>
            <a:r>
              <a:rPr lang="en-US" sz="3200" dirty="0" smtClean="0">
                <a:solidFill>
                  <a:srgbClr val="FFFFFF"/>
                </a:solidFill>
                <a:latin typeface="Comic Sans MS" pitchFamily="66" charset="0"/>
              </a:rPr>
              <a:t>     How Precise Must Effort Reporting   		 		     Percentages Be?  </a:t>
            </a:r>
            <a:endParaRPr lang="en-US" sz="3200" dirty="0">
              <a:solidFill>
                <a:srgbClr val="FFFFFF"/>
              </a:solidFill>
              <a:latin typeface="Comic Sans MS" pitchFamily="66" charset="0"/>
            </a:endParaRPr>
          </a:p>
        </p:txBody>
      </p:sp>
    </p:spTree>
    <p:extLst>
      <p:ext uri="{BB962C8B-B14F-4D97-AF65-F5344CB8AC3E}">
        <p14:creationId xmlns:p14="http://schemas.microsoft.com/office/powerpoint/2010/main" val="240627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8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8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8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4580">
                                            <p:txEl>
                                              <p:pRg st="5" end="5"/>
                                            </p:txEl>
                                          </p:spTgt>
                                        </p:tgtEl>
                                        <p:attrNameLst>
                                          <p:attrName>style.visibility</p:attrName>
                                        </p:attrNameLst>
                                      </p:cBhvr>
                                      <p:to>
                                        <p:strVal val="visible"/>
                                      </p:to>
                                    </p:set>
                                    <p:anim calcmode="lin" valueType="num">
                                      <p:cBhvr>
                                        <p:cTn id="19" dur="500" fill="hold"/>
                                        <p:tgtEl>
                                          <p:spTgt spid="24580">
                                            <p:txEl>
                                              <p:pRg st="5" end="5"/>
                                            </p:txEl>
                                          </p:spTgt>
                                        </p:tgtEl>
                                        <p:attrNameLst>
                                          <p:attrName>ppt_w</p:attrName>
                                        </p:attrNameLst>
                                      </p:cBhvr>
                                      <p:tavLst>
                                        <p:tav tm="0">
                                          <p:val>
                                            <p:fltVal val="0"/>
                                          </p:val>
                                        </p:tav>
                                        <p:tav tm="100000">
                                          <p:val>
                                            <p:strVal val="#ppt_w"/>
                                          </p:val>
                                        </p:tav>
                                      </p:tavLst>
                                    </p:anim>
                                    <p:anim calcmode="lin" valueType="num">
                                      <p:cBhvr>
                                        <p:cTn id="20" dur="500" fill="hold"/>
                                        <p:tgtEl>
                                          <p:spTgt spid="24580">
                                            <p:txEl>
                                              <p:pRg st="5" end="5"/>
                                            </p:txEl>
                                          </p:spTgt>
                                        </p:tgtEl>
                                        <p:attrNameLst>
                                          <p:attrName>ppt_h</p:attrName>
                                        </p:attrNameLst>
                                      </p:cBhvr>
                                      <p:tavLst>
                                        <p:tav tm="0">
                                          <p:val>
                                            <p:fltVal val="0"/>
                                          </p:val>
                                        </p:tav>
                                        <p:tav tm="100000">
                                          <p:val>
                                            <p:strVal val="#ppt_h"/>
                                          </p:val>
                                        </p:tav>
                                      </p:tavLst>
                                    </p:anim>
                                    <p:animEffect transition="in" filter="fade">
                                      <p:cBhvr>
                                        <p:cTn id="21" dur="500"/>
                                        <p:tgtEl>
                                          <p:spTgt spid="2458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152400" y="762000"/>
            <a:ext cx="8763000" cy="5663089"/>
          </a:xfrm>
          <a:prstGeom prst="rect">
            <a:avLst/>
          </a:prstGeom>
          <a:noFill/>
          <a:ln w="9525">
            <a:noFill/>
            <a:miter lim="800000"/>
            <a:headEnd/>
            <a:tailEnd/>
          </a:ln>
        </p:spPr>
        <p:txBody>
          <a:bodyPr>
            <a:spAutoFit/>
          </a:bodyPr>
          <a:lstStyle/>
          <a:p>
            <a:pPr marL="455613" indent="-455613">
              <a:spcBef>
                <a:spcPct val="50000"/>
              </a:spcBef>
              <a:buClr>
                <a:schemeClr val="accent6">
                  <a:lumMod val="50000"/>
                </a:schemeClr>
              </a:buClr>
              <a:tabLst>
                <a:tab pos="804863" algn="l"/>
              </a:tabLst>
              <a:defRPr/>
            </a:pPr>
            <a:r>
              <a:rPr lang="en-US" sz="2800" b="1" dirty="0">
                <a:latin typeface="Comic Sans MS" pitchFamily="66" charset="0"/>
              </a:rPr>
              <a:t>	</a:t>
            </a:r>
          </a:p>
          <a:p>
            <a:pPr marL="533400" indent="-533400" eaLnBrk="1" hangingPunct="1">
              <a:buFont typeface="Arial" pitchFamily="34" charset="0"/>
              <a:buChar char="•"/>
            </a:pPr>
            <a:r>
              <a:rPr lang="en-US" sz="2600" dirty="0" smtClean="0">
                <a:latin typeface="Comic Sans MS" pitchFamily="66" charset="0"/>
              </a:rPr>
              <a:t>First, because it is required by A-21 Section J10…</a:t>
            </a:r>
          </a:p>
          <a:p>
            <a:pPr eaLnBrk="1" hangingPunct="1"/>
            <a:endParaRPr lang="en-US" sz="800" dirty="0" smtClean="0">
              <a:latin typeface="Comic Sans MS" pitchFamily="66" charset="0"/>
            </a:endParaRPr>
          </a:p>
          <a:p>
            <a:pPr marL="533400" indent="-533400" eaLnBrk="1" hangingPunct="1">
              <a:buFont typeface="Wingdings" pitchFamily="2" charset="2"/>
              <a:buNone/>
            </a:pPr>
            <a:r>
              <a:rPr lang="en-US" sz="2400" dirty="0" smtClean="0">
                <a:latin typeface="Comic Sans MS" pitchFamily="66" charset="0"/>
              </a:rPr>
              <a:t>	</a:t>
            </a:r>
            <a:r>
              <a:rPr lang="en-US" sz="2400" i="1" dirty="0">
                <a:latin typeface="Comic Sans MS" pitchFamily="66" charset="0"/>
              </a:rPr>
              <a:t>	</a:t>
            </a:r>
            <a:r>
              <a:rPr lang="en-US" sz="2400" i="1" dirty="0" smtClean="0">
                <a:latin typeface="Comic Sans MS" pitchFamily="66" charset="0"/>
              </a:rPr>
              <a:t>“a statement will be signed by the employee,   	 	principal investigator or responsible official(s)    	using suitable means of verification that the         	work was performed”</a:t>
            </a:r>
          </a:p>
          <a:p>
            <a:pPr marL="533400" indent="-533400" eaLnBrk="1" hangingPunct="1">
              <a:buFont typeface="Wingdings" pitchFamily="2" charset="2"/>
              <a:buNone/>
            </a:pPr>
            <a:endParaRPr lang="en-US" sz="800" i="1" dirty="0" smtClean="0">
              <a:latin typeface="Comic Sans MS" pitchFamily="66" charset="0"/>
            </a:endParaRPr>
          </a:p>
          <a:p>
            <a:pPr marL="533400" indent="-533400" eaLnBrk="1" hangingPunct="1">
              <a:buFont typeface="Arial" pitchFamily="34" charset="0"/>
              <a:buChar char="•"/>
            </a:pPr>
            <a:r>
              <a:rPr lang="en-US" sz="2400" dirty="0" smtClean="0">
                <a:latin typeface="Comic Sans MS" pitchFamily="66" charset="0"/>
              </a:rPr>
              <a:t>Salary and wage charges to sponsored agreements are allowable only if they are supported/documented by an Effort Reporting System.</a:t>
            </a:r>
          </a:p>
          <a:p>
            <a:pPr marL="533400" indent="-533400" eaLnBrk="1" hangingPunct="1">
              <a:buFont typeface="Arial" pitchFamily="34" charset="0"/>
              <a:buChar char="•"/>
            </a:pPr>
            <a:endParaRPr lang="en-US" sz="800" dirty="0" smtClean="0">
              <a:latin typeface="Comic Sans MS" pitchFamily="66" charset="0"/>
            </a:endParaRPr>
          </a:p>
          <a:p>
            <a:pPr marL="533400" indent="-533400" eaLnBrk="1" hangingPunct="1">
              <a:buFont typeface="Arial" pitchFamily="34" charset="0"/>
              <a:buChar char="•"/>
            </a:pPr>
            <a:r>
              <a:rPr lang="en-US" sz="2400" dirty="0" smtClean="0">
                <a:latin typeface="Comic Sans MS" pitchFamily="66" charset="0"/>
              </a:rPr>
              <a:t>It is the employee’s affirmation that he or she indeed actually worked the amount of time </a:t>
            </a:r>
            <a:r>
              <a:rPr lang="en-US" sz="2400" u="sng" dirty="0" smtClean="0">
                <a:latin typeface="Comic Sans MS" pitchFamily="66" charset="0"/>
              </a:rPr>
              <a:t>promised in the proposal</a:t>
            </a:r>
            <a:r>
              <a:rPr lang="en-US" sz="2400" dirty="0" smtClean="0">
                <a:latin typeface="Comic Sans MS" pitchFamily="66" charset="0"/>
              </a:rPr>
              <a:t>.</a:t>
            </a:r>
          </a:p>
          <a:p>
            <a:pPr marL="569913" lvl="1">
              <a:spcBef>
                <a:spcPct val="50000"/>
              </a:spcBef>
              <a:buClr>
                <a:srgbClr val="C00000"/>
              </a:buClr>
              <a:tabLst>
                <a:tab pos="800100" algn="l"/>
                <a:tab pos="804863" algn="l"/>
              </a:tabLst>
              <a:defRPr/>
            </a:pPr>
            <a:endParaRPr lang="en-US" sz="2800" u="sng" dirty="0">
              <a:solidFill>
                <a:srgbClr val="C00000"/>
              </a:solidFill>
              <a:latin typeface="Comic Sans MS" pitchFamily="66" charset="0"/>
            </a:endParaRPr>
          </a:p>
        </p:txBody>
      </p:sp>
      <p:sp>
        <p:nvSpPr>
          <p:cNvPr id="6" name="Text Box 2"/>
          <p:cNvSpPr txBox="1">
            <a:spLocks noChangeArrowheads="1"/>
          </p:cNvSpPr>
          <p:nvPr/>
        </p:nvSpPr>
        <p:spPr bwMode="auto">
          <a:xfrm>
            <a:off x="381000" y="228600"/>
            <a:ext cx="8534400" cy="584775"/>
          </a:xfrm>
          <a:prstGeom prst="rect">
            <a:avLst/>
          </a:prstGeom>
          <a:solidFill>
            <a:schemeClr val="bg1">
              <a:lumMod val="25000"/>
            </a:schemeClr>
          </a:solidFill>
          <a:ln w="38100">
            <a:headEnd/>
            <a:tailEnd/>
          </a:ln>
          <a:effectLst/>
        </p:spPr>
        <p:style>
          <a:lnRef idx="2">
            <a:schemeClr val="dk1"/>
          </a:lnRef>
          <a:fillRef idx="1">
            <a:schemeClr val="lt1"/>
          </a:fillRef>
          <a:effectRef idx="0">
            <a:schemeClr val="dk1"/>
          </a:effectRef>
          <a:fontRef idx="minor">
            <a:schemeClr val="dk1"/>
          </a:fontRef>
        </p:style>
        <p:txBody>
          <a:bodyPr>
            <a:spAutoFit/>
          </a:bodyPr>
          <a:lstStyle/>
          <a:p>
            <a:pPr marL="636588" lvl="1" indent="-522288">
              <a:defRPr/>
            </a:pPr>
            <a:r>
              <a:rPr lang="en-US" sz="3200" dirty="0" smtClean="0">
                <a:solidFill>
                  <a:srgbClr val="FFFFFF"/>
                </a:solidFill>
                <a:latin typeface="Comic Sans MS" pitchFamily="66" charset="0"/>
              </a:rPr>
              <a:t>           Why Do Effort Reporting?</a:t>
            </a:r>
            <a:endParaRPr lang="en-US" sz="3200" dirty="0">
              <a:solidFill>
                <a:srgbClr val="FFFFFF"/>
              </a:solidFill>
              <a:latin typeface="Comic Sans MS" pitchFamily="66" charset="0"/>
            </a:endParaRPr>
          </a:p>
        </p:txBody>
      </p:sp>
    </p:spTree>
    <p:extLst>
      <p:ext uri="{BB962C8B-B14F-4D97-AF65-F5344CB8AC3E}">
        <p14:creationId xmlns:p14="http://schemas.microsoft.com/office/powerpoint/2010/main" val="3682749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8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80">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580">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58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81000" y="228600"/>
            <a:ext cx="8534400" cy="707886"/>
          </a:xfrm>
          <a:prstGeom prst="rect">
            <a:avLst/>
          </a:prstGeom>
          <a:solidFill>
            <a:srgbClr val="C00000"/>
          </a:solidFill>
          <a:ln w="38100">
            <a:headEnd/>
            <a:tailEnd/>
          </a:ln>
          <a:effectLst/>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defRPr/>
            </a:pPr>
            <a:r>
              <a:rPr lang="en-US" sz="3600" dirty="0">
                <a:solidFill>
                  <a:srgbClr val="FFFFFF"/>
                </a:solidFill>
                <a:latin typeface="Comic Sans MS" pitchFamily="66" charset="0"/>
              </a:rPr>
              <a:t> </a:t>
            </a:r>
            <a:r>
              <a:rPr lang="en-US" sz="4000" dirty="0">
                <a:solidFill>
                  <a:srgbClr val="FFFFFF"/>
                </a:solidFill>
                <a:latin typeface="Comic Sans MS" pitchFamily="66" charset="0"/>
              </a:rPr>
              <a:t>Office of Management and Budget </a:t>
            </a:r>
          </a:p>
        </p:txBody>
      </p:sp>
      <p:sp>
        <p:nvSpPr>
          <p:cNvPr id="8197" name="Text Box 3"/>
          <p:cNvSpPr txBox="1">
            <a:spLocks noChangeArrowheads="1"/>
          </p:cNvSpPr>
          <p:nvPr/>
        </p:nvSpPr>
        <p:spPr bwMode="auto">
          <a:xfrm>
            <a:off x="0" y="1066800"/>
            <a:ext cx="3962400" cy="3785652"/>
          </a:xfrm>
          <a:prstGeom prst="rect">
            <a:avLst/>
          </a:prstGeom>
          <a:noFill/>
          <a:ln w="9525">
            <a:noFill/>
            <a:miter lim="800000"/>
            <a:headEnd/>
            <a:tailEnd/>
          </a:ln>
        </p:spPr>
        <p:txBody>
          <a:bodyPr wrap="square">
            <a:spAutoFit/>
          </a:bodyPr>
          <a:lstStyle/>
          <a:p>
            <a:r>
              <a:rPr lang="en-US" sz="3000" dirty="0" smtClean="0">
                <a:latin typeface="Comic Sans MS" pitchFamily="66" charset="0"/>
              </a:rPr>
              <a:t>An </a:t>
            </a:r>
            <a:r>
              <a:rPr lang="en-US" sz="3000" u="sng" dirty="0" smtClean="0">
                <a:latin typeface="Comic Sans MS" pitchFamily="66" charset="0"/>
              </a:rPr>
              <a:t>executive agency located in the White House </a:t>
            </a:r>
            <a:r>
              <a:rPr lang="en-US" sz="3000" dirty="0" smtClean="0">
                <a:latin typeface="Comic Sans MS" pitchFamily="66" charset="0"/>
              </a:rPr>
              <a:t>that prepares the President’s budget for submission to Congress, manages the distribution and</a:t>
            </a:r>
            <a:endParaRPr lang="en-US" sz="3000" dirty="0">
              <a:latin typeface="Comic Sans MS" pitchFamily="66"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964534753"/>
              </p:ext>
            </p:extLst>
          </p:nvPr>
        </p:nvGraphicFramePr>
        <p:xfrm>
          <a:off x="4191000" y="1265237"/>
          <a:ext cx="4640263" cy="3154363"/>
        </p:xfrm>
        <a:graphic>
          <a:graphicData uri="http://schemas.openxmlformats.org/presentationml/2006/ole">
            <mc:AlternateContent xmlns:mc="http://schemas.openxmlformats.org/markup-compatibility/2006">
              <mc:Choice xmlns:v="urn:schemas-microsoft-com:vml" Requires="v">
                <p:oleObj spid="_x0000_s15376" name="Document" r:id="rId4" imgW="5971125" imgH="2797815" progId="Word.Document.12">
                  <p:embed/>
                </p:oleObj>
              </mc:Choice>
              <mc:Fallback>
                <p:oleObj name="Document" r:id="rId4" imgW="5971125" imgH="2797815" progId="Word.Document.12">
                  <p:embed/>
                  <p:pic>
                    <p:nvPicPr>
                      <p:cNvPr id="0" name="Object 25"/>
                      <p:cNvPicPr>
                        <a:picLocks noChangeAspect="1" noChangeArrowheads="1"/>
                      </p:cNvPicPr>
                      <p:nvPr/>
                    </p:nvPicPr>
                    <p:blipFill>
                      <a:blip r:embed="rId5">
                        <a:extLst>
                          <a:ext uri="{28A0092B-C50C-407E-A947-70E740481C1C}">
                            <a14:useLocalDpi xmlns:a14="http://schemas.microsoft.com/office/drawing/2010/main" val="0"/>
                          </a:ext>
                        </a:extLst>
                      </a:blip>
                      <a:srcRect t="16341" r="53598" b="16341"/>
                      <a:stretch>
                        <a:fillRect/>
                      </a:stretch>
                    </p:blipFill>
                    <p:spPr bwMode="auto">
                      <a:xfrm>
                        <a:off x="4191000" y="1265237"/>
                        <a:ext cx="4640263" cy="3154363"/>
                      </a:xfrm>
                      <a:prstGeom prst="rect">
                        <a:avLst/>
                      </a:prstGeom>
                      <a:noFill/>
                      <a:ln w="57150">
                        <a:solidFill>
                          <a:srgbClr val="C00000"/>
                        </a:solidFill>
                      </a:ln>
                    </p:spPr>
                  </p:pic>
                </p:oleObj>
              </mc:Fallback>
            </mc:AlternateContent>
          </a:graphicData>
        </a:graphic>
      </p:graphicFrame>
      <p:sp>
        <p:nvSpPr>
          <p:cNvPr id="3" name="TextBox 2"/>
          <p:cNvSpPr txBox="1"/>
          <p:nvPr/>
        </p:nvSpPr>
        <p:spPr>
          <a:xfrm>
            <a:off x="381000" y="5105400"/>
            <a:ext cx="8305800" cy="138499"/>
          </a:xfrm>
          <a:prstGeom prst="rect">
            <a:avLst/>
          </a:prstGeom>
          <a:noFill/>
        </p:spPr>
        <p:txBody>
          <a:bodyPr wrap="square" rtlCol="0">
            <a:spAutoFit/>
          </a:bodyPr>
          <a:lstStyle/>
          <a:p>
            <a:endParaRPr lang="en-US" dirty="0"/>
          </a:p>
        </p:txBody>
      </p:sp>
      <p:sp>
        <p:nvSpPr>
          <p:cNvPr id="4" name="TextBox 3"/>
          <p:cNvSpPr txBox="1"/>
          <p:nvPr/>
        </p:nvSpPr>
        <p:spPr>
          <a:xfrm>
            <a:off x="0" y="4690408"/>
            <a:ext cx="9144000" cy="1938992"/>
          </a:xfrm>
          <a:prstGeom prst="rect">
            <a:avLst/>
          </a:prstGeom>
          <a:noFill/>
        </p:spPr>
        <p:txBody>
          <a:bodyPr wrap="square" rtlCol="0">
            <a:spAutoFit/>
          </a:bodyPr>
          <a:lstStyle/>
          <a:p>
            <a:r>
              <a:rPr lang="en-US" sz="3000" dirty="0">
                <a:latin typeface="Comic Sans MS" pitchFamily="66" charset="0"/>
              </a:rPr>
              <a:t>expenditure of appropriated funds, and distributes budget and spending rules applicable to all federal agencies.</a:t>
            </a:r>
          </a:p>
          <a:p>
            <a:endParaRPr lang="en-US" sz="3000" dirty="0">
              <a:latin typeface="Comic Sans MS" pitchFamily="66" charset="0"/>
            </a:endParaRPr>
          </a:p>
        </p:txBody>
      </p:sp>
    </p:spTree>
    <p:extLst>
      <p:ext uri="{BB962C8B-B14F-4D97-AF65-F5344CB8AC3E}">
        <p14:creationId xmlns:p14="http://schemas.microsoft.com/office/powerpoint/2010/main" val="24431574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381000" y="533400"/>
            <a:ext cx="9525000" cy="6617196"/>
          </a:xfrm>
          <a:prstGeom prst="rect">
            <a:avLst/>
          </a:prstGeom>
          <a:noFill/>
          <a:ln w="9525">
            <a:noFill/>
            <a:miter lim="800000"/>
            <a:headEnd/>
            <a:tailEnd/>
          </a:ln>
        </p:spPr>
        <p:txBody>
          <a:bodyPr wrap="square">
            <a:spAutoFit/>
          </a:bodyPr>
          <a:lstStyle/>
          <a:p>
            <a:pPr marL="455613" indent="-455613">
              <a:spcBef>
                <a:spcPct val="50000"/>
              </a:spcBef>
              <a:buClr>
                <a:schemeClr val="accent6">
                  <a:lumMod val="50000"/>
                </a:schemeClr>
              </a:buClr>
              <a:tabLst>
                <a:tab pos="804863" algn="l"/>
              </a:tabLst>
              <a:defRPr/>
            </a:pPr>
            <a:r>
              <a:rPr lang="en-US" sz="2800" b="1" dirty="0">
                <a:latin typeface="Comic Sans MS" pitchFamily="66" charset="0"/>
              </a:rPr>
              <a:t>	</a:t>
            </a:r>
          </a:p>
          <a:p>
            <a:pPr marL="569913" lvl="1">
              <a:spcBef>
                <a:spcPct val="50000"/>
              </a:spcBef>
              <a:buFont typeface="Arial" pitchFamily="34" charset="0"/>
              <a:buChar char="•"/>
              <a:tabLst>
                <a:tab pos="800100" algn="l"/>
                <a:tab pos="804863" algn="l"/>
              </a:tabLst>
              <a:defRPr/>
            </a:pPr>
            <a:r>
              <a:rPr lang="en-US" sz="2400" dirty="0" smtClean="0">
                <a:latin typeface="Comic Sans MS" pitchFamily="66" charset="0"/>
              </a:rPr>
              <a:t> 	 Enhances the likelihood that comparable transactions will 		 be treated alike.</a:t>
            </a:r>
            <a:endParaRPr lang="en-US" sz="2400" dirty="0">
              <a:latin typeface="Comic Sans MS" pitchFamily="66" charset="0"/>
            </a:endParaRPr>
          </a:p>
          <a:p>
            <a:pPr marL="569913" lvl="1">
              <a:spcBef>
                <a:spcPct val="50000"/>
              </a:spcBef>
              <a:buFont typeface="Arial" pitchFamily="34" charset="0"/>
              <a:buChar char="•"/>
              <a:tabLst>
                <a:tab pos="800100" algn="l"/>
                <a:tab pos="804863" algn="l"/>
              </a:tabLst>
              <a:defRPr/>
            </a:pPr>
            <a:r>
              <a:rPr lang="en-US" sz="2400" dirty="0">
                <a:latin typeface="Comic Sans MS" pitchFamily="66" charset="0"/>
              </a:rPr>
              <a:t>   </a:t>
            </a:r>
            <a:r>
              <a:rPr lang="en-US" sz="2400" dirty="0" smtClean="0">
                <a:latin typeface="Comic Sans MS" pitchFamily="66" charset="0"/>
              </a:rPr>
              <a:t>Facilitates the preparation of reliable cost estimates 		  used to price a proposal.</a:t>
            </a:r>
            <a:endParaRPr lang="en-US" sz="2400" dirty="0">
              <a:latin typeface="Comic Sans MS" pitchFamily="66" charset="0"/>
            </a:endParaRPr>
          </a:p>
          <a:p>
            <a:pPr marL="569913" lvl="1">
              <a:spcBef>
                <a:spcPct val="50000"/>
              </a:spcBef>
              <a:buFont typeface="Arial" pitchFamily="34" charset="0"/>
              <a:buChar char="•"/>
              <a:tabLst>
                <a:tab pos="800100" algn="l"/>
                <a:tab pos="804863" algn="l"/>
              </a:tabLst>
              <a:defRPr/>
            </a:pPr>
            <a:r>
              <a:rPr lang="en-US" sz="2400" dirty="0">
                <a:latin typeface="Comic Sans MS" pitchFamily="66" charset="0"/>
              </a:rPr>
              <a:t>   </a:t>
            </a:r>
            <a:r>
              <a:rPr lang="en-US" sz="2400" dirty="0" smtClean="0">
                <a:latin typeface="Comic Sans MS" pitchFamily="66" charset="0"/>
              </a:rPr>
              <a:t>Facilitates the ability to compare estimates to the actual 		  costs of performance.</a:t>
            </a:r>
            <a:endParaRPr lang="en-US" sz="2400" dirty="0">
              <a:latin typeface="Comic Sans MS" pitchFamily="66" charset="0"/>
            </a:endParaRPr>
          </a:p>
          <a:p>
            <a:pPr marL="569913" lvl="1">
              <a:spcBef>
                <a:spcPct val="50000"/>
              </a:spcBef>
              <a:buFont typeface="Arial" pitchFamily="34" charset="0"/>
              <a:buChar char="•"/>
              <a:tabLst>
                <a:tab pos="800100" algn="l"/>
                <a:tab pos="804863" algn="l"/>
              </a:tabLst>
              <a:defRPr/>
            </a:pPr>
            <a:r>
              <a:rPr lang="en-US" sz="2400" b="1" dirty="0">
                <a:solidFill>
                  <a:schemeClr val="accent6">
                    <a:lumMod val="50000"/>
                  </a:schemeClr>
                </a:solidFill>
                <a:latin typeface="Comic Sans MS" pitchFamily="66" charset="0"/>
              </a:rPr>
              <a:t>  </a:t>
            </a:r>
            <a:r>
              <a:rPr lang="en-US" sz="2400" dirty="0" smtClean="0">
                <a:latin typeface="Comic Sans MS" pitchFamily="66" charset="0"/>
              </a:rPr>
              <a:t>Provides a basis for financial control over costs during the 		  period of performance.</a:t>
            </a:r>
          </a:p>
          <a:p>
            <a:pPr marL="569913" lvl="1" defTabSz="863600">
              <a:spcBef>
                <a:spcPct val="50000"/>
              </a:spcBef>
              <a:buFont typeface="Arial" pitchFamily="34" charset="0"/>
              <a:buChar char="•"/>
              <a:tabLst>
                <a:tab pos="800100" algn="l"/>
                <a:tab pos="804863" algn="l"/>
              </a:tabLst>
              <a:defRPr/>
            </a:pPr>
            <a:r>
              <a:rPr lang="en-US" sz="2400" dirty="0" smtClean="0">
                <a:latin typeface="Comic Sans MS" pitchFamily="66" charset="0"/>
              </a:rPr>
              <a:t>  	Aids in establishing accountability for costs in a manner 	 agreed to by both parties at the time of initial award.</a:t>
            </a:r>
          </a:p>
          <a:p>
            <a:pPr marL="569913" lvl="1">
              <a:spcBef>
                <a:spcPct val="50000"/>
              </a:spcBef>
              <a:buFont typeface="Arial" pitchFamily="34" charset="0"/>
              <a:buChar char="•"/>
              <a:tabLst>
                <a:tab pos="800100" algn="l"/>
                <a:tab pos="804863" algn="l"/>
              </a:tabLst>
              <a:defRPr/>
            </a:pPr>
            <a:r>
              <a:rPr lang="en-US" sz="2400" dirty="0" smtClean="0">
                <a:latin typeface="Comic Sans MS" pitchFamily="66" charset="0"/>
              </a:rPr>
              <a:t>  	Provides an improved basis for evaluating institutional 	 			cost estimating capabilities.</a:t>
            </a:r>
            <a:endParaRPr lang="en-US" sz="2400" dirty="0">
              <a:latin typeface="Comic Sans MS" pitchFamily="66" charset="0"/>
            </a:endParaRPr>
          </a:p>
          <a:p>
            <a:pPr marL="569913" lvl="1">
              <a:spcBef>
                <a:spcPct val="50000"/>
              </a:spcBef>
              <a:buClr>
                <a:srgbClr val="C00000"/>
              </a:buClr>
              <a:tabLst>
                <a:tab pos="800100" algn="l"/>
                <a:tab pos="804863" algn="l"/>
              </a:tabLst>
              <a:defRPr/>
            </a:pPr>
            <a:endParaRPr lang="en-US" sz="2400" u="sng" dirty="0">
              <a:solidFill>
                <a:srgbClr val="C00000"/>
              </a:solidFill>
              <a:latin typeface="Comic Sans MS" pitchFamily="66" charset="0"/>
            </a:endParaRPr>
          </a:p>
        </p:txBody>
      </p:sp>
      <p:sp>
        <p:nvSpPr>
          <p:cNvPr id="6" name="Text Box 2"/>
          <p:cNvSpPr txBox="1">
            <a:spLocks noChangeArrowheads="1"/>
          </p:cNvSpPr>
          <p:nvPr/>
        </p:nvSpPr>
        <p:spPr bwMode="auto">
          <a:xfrm>
            <a:off x="381000" y="228600"/>
            <a:ext cx="8534400" cy="707886"/>
          </a:xfrm>
          <a:prstGeom prst="rect">
            <a:avLst/>
          </a:prstGeom>
          <a:solidFill>
            <a:schemeClr val="bg1">
              <a:lumMod val="25000"/>
            </a:schemeClr>
          </a:solidFill>
          <a:ln w="38100">
            <a:headEnd/>
            <a:tailEnd/>
          </a:ln>
          <a:effectLst/>
        </p:spPr>
        <p:style>
          <a:lnRef idx="2">
            <a:schemeClr val="dk1"/>
          </a:lnRef>
          <a:fillRef idx="1">
            <a:schemeClr val="lt1"/>
          </a:fillRef>
          <a:effectRef idx="0">
            <a:schemeClr val="dk1"/>
          </a:effectRef>
          <a:fontRef idx="minor">
            <a:schemeClr val="dk1"/>
          </a:fontRef>
        </p:style>
        <p:txBody>
          <a:bodyPr>
            <a:spAutoFit/>
          </a:bodyPr>
          <a:lstStyle/>
          <a:p>
            <a:pPr marL="636588" lvl="1" indent="-522288" algn="ctr">
              <a:defRPr/>
            </a:pPr>
            <a:r>
              <a:rPr lang="en-US" sz="4000" dirty="0" smtClean="0">
                <a:solidFill>
                  <a:srgbClr val="FFFFFF"/>
                </a:solidFill>
                <a:latin typeface="Comic Sans MS" pitchFamily="66" charset="0"/>
              </a:rPr>
              <a:t>CAS 501 Objectives</a:t>
            </a:r>
            <a:endParaRPr lang="en-US" sz="4000" dirty="0">
              <a:solidFill>
                <a:srgbClr val="FFFFFF"/>
              </a:solidFill>
              <a:latin typeface="Comic Sans MS" pitchFamily="66" charset="0"/>
            </a:endParaRPr>
          </a:p>
        </p:txBody>
      </p:sp>
    </p:spTree>
    <p:extLst>
      <p:ext uri="{BB962C8B-B14F-4D97-AF65-F5344CB8AC3E}">
        <p14:creationId xmlns:p14="http://schemas.microsoft.com/office/powerpoint/2010/main" val="11178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8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8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8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8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58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152400" y="1531938"/>
            <a:ext cx="8763000" cy="5478423"/>
          </a:xfrm>
          <a:prstGeom prst="rect">
            <a:avLst/>
          </a:prstGeom>
          <a:noFill/>
          <a:ln w="9525">
            <a:noFill/>
            <a:miter lim="800000"/>
            <a:headEnd/>
            <a:tailEnd/>
          </a:ln>
        </p:spPr>
        <p:txBody>
          <a:bodyPr>
            <a:spAutoFit/>
          </a:bodyPr>
          <a:lstStyle/>
          <a:p>
            <a:pPr marL="455613" indent="-455613">
              <a:spcBef>
                <a:spcPct val="50000"/>
              </a:spcBef>
              <a:buClr>
                <a:schemeClr val="accent6">
                  <a:lumMod val="50000"/>
                </a:schemeClr>
              </a:buClr>
              <a:tabLst>
                <a:tab pos="804863" algn="l"/>
              </a:tabLst>
              <a:defRPr/>
            </a:pPr>
            <a:r>
              <a:rPr lang="en-US" sz="2800" b="1" dirty="0">
                <a:latin typeface="Comic Sans MS" pitchFamily="66" charset="0"/>
              </a:rPr>
              <a:t>	</a:t>
            </a:r>
          </a:p>
          <a:p>
            <a:pPr marL="569913" lvl="1">
              <a:spcBef>
                <a:spcPct val="50000"/>
              </a:spcBef>
              <a:buFont typeface="Arial" pitchFamily="34" charset="0"/>
              <a:buChar char="•"/>
              <a:tabLst>
                <a:tab pos="800100" algn="l"/>
                <a:tab pos="804863" algn="l"/>
              </a:tabLst>
              <a:defRPr/>
            </a:pPr>
            <a:r>
              <a:rPr lang="en-US" sz="2800" dirty="0">
                <a:latin typeface="Comic Sans MS" pitchFamily="66" charset="0"/>
              </a:rPr>
              <a:t>   </a:t>
            </a:r>
            <a:r>
              <a:rPr lang="en-US" sz="2800" dirty="0" smtClean="0">
                <a:latin typeface="Comic Sans MS" pitchFamily="66" charset="0"/>
              </a:rPr>
              <a:t>Agency </a:t>
            </a:r>
            <a:r>
              <a:rPr lang="en-US" sz="2800" dirty="0">
                <a:latin typeface="Comic Sans MS" pitchFamily="66" charset="0"/>
              </a:rPr>
              <a:t>wants “hourly rates” in budget </a:t>
            </a:r>
            <a:r>
              <a:rPr lang="en-US" sz="2800" u="sng" dirty="0">
                <a:latin typeface="Comic Sans MS" pitchFamily="66" charset="0"/>
              </a:rPr>
              <a:t>but</a:t>
            </a:r>
          </a:p>
          <a:p>
            <a:pPr marL="569913" lvl="1">
              <a:spcBef>
                <a:spcPct val="50000"/>
              </a:spcBef>
              <a:buFont typeface="Arial" pitchFamily="34" charset="0"/>
              <a:buChar char="•"/>
              <a:tabLst>
                <a:tab pos="800100" algn="l"/>
                <a:tab pos="804863" algn="l"/>
                <a:tab pos="914400" algn="l"/>
              </a:tabLst>
              <a:defRPr/>
            </a:pPr>
            <a:r>
              <a:rPr lang="en-US" sz="2800" dirty="0">
                <a:latin typeface="Comic Sans MS" pitchFamily="66" charset="0"/>
              </a:rPr>
              <a:t>   University tracks “</a:t>
            </a:r>
            <a:r>
              <a:rPr lang="en-US" sz="2800" dirty="0" smtClean="0">
                <a:latin typeface="Comic Sans MS" pitchFamily="66" charset="0"/>
              </a:rPr>
              <a:t>percentage effort</a:t>
            </a:r>
            <a:r>
              <a:rPr lang="en-US" sz="2800" dirty="0">
                <a:latin typeface="Comic Sans MS" pitchFamily="66" charset="0"/>
              </a:rPr>
              <a:t>” </a:t>
            </a:r>
            <a:r>
              <a:rPr lang="en-US" sz="2800" dirty="0" smtClean="0">
                <a:latin typeface="Comic Sans MS" pitchFamily="66" charset="0"/>
              </a:rPr>
              <a:t>only!</a:t>
            </a:r>
          </a:p>
          <a:p>
            <a:pPr marL="569913" lvl="1">
              <a:spcBef>
                <a:spcPct val="50000"/>
              </a:spcBef>
              <a:buFont typeface="Arial" pitchFamily="34" charset="0"/>
              <a:buChar char="•"/>
              <a:tabLst>
                <a:tab pos="800100" algn="l"/>
                <a:tab pos="804863" algn="l"/>
                <a:tab pos="914400" algn="l"/>
              </a:tabLst>
              <a:defRPr/>
            </a:pPr>
            <a:r>
              <a:rPr lang="en-US" sz="2800" dirty="0">
                <a:latin typeface="Comic Sans MS" pitchFamily="66" charset="0"/>
              </a:rPr>
              <a:t> </a:t>
            </a:r>
            <a:r>
              <a:rPr lang="en-US" sz="2800" dirty="0" smtClean="0">
                <a:latin typeface="Comic Sans MS" pitchFamily="66" charset="0"/>
              </a:rPr>
              <a:t>  What </a:t>
            </a:r>
            <a:r>
              <a:rPr lang="en-US" sz="2800" dirty="0">
                <a:latin typeface="Comic Sans MS" pitchFamily="66" charset="0"/>
              </a:rPr>
              <a:t>do you do?  You want the </a:t>
            </a:r>
            <a:r>
              <a:rPr lang="en-US" sz="2800" dirty="0" smtClean="0">
                <a:latin typeface="Comic Sans MS" pitchFamily="66" charset="0"/>
              </a:rPr>
              <a:t>award, </a:t>
            </a:r>
            <a:r>
              <a:rPr lang="en-US" sz="2800" dirty="0">
                <a:latin typeface="Comic Sans MS" pitchFamily="66" charset="0"/>
              </a:rPr>
              <a:t>but 		   you must comply with </a:t>
            </a:r>
            <a:r>
              <a:rPr lang="en-US" sz="2800" dirty="0" smtClean="0">
                <a:latin typeface="Comic Sans MS" pitchFamily="66" charset="0"/>
              </a:rPr>
              <a:t>A-21.</a:t>
            </a:r>
            <a:endParaRPr lang="en-US" sz="2800" dirty="0">
              <a:latin typeface="Comic Sans MS" pitchFamily="66" charset="0"/>
            </a:endParaRPr>
          </a:p>
          <a:p>
            <a:pPr marL="569913" lvl="1">
              <a:spcBef>
                <a:spcPct val="50000"/>
              </a:spcBef>
              <a:buFont typeface="Arial" pitchFamily="34" charset="0"/>
              <a:buChar char="•"/>
              <a:tabLst>
                <a:tab pos="800100" algn="l"/>
                <a:tab pos="804863" algn="l"/>
              </a:tabLst>
              <a:defRPr/>
            </a:pPr>
            <a:r>
              <a:rPr lang="en-US" sz="2800" b="1" dirty="0">
                <a:solidFill>
                  <a:schemeClr val="accent6">
                    <a:lumMod val="50000"/>
                  </a:schemeClr>
                </a:solidFill>
                <a:latin typeface="Comic Sans MS" pitchFamily="66" charset="0"/>
              </a:rPr>
              <a:t>  </a:t>
            </a:r>
            <a:r>
              <a:rPr lang="en-US" sz="2800" b="1" u="sng" dirty="0">
                <a:solidFill>
                  <a:schemeClr val="bg1">
                    <a:lumMod val="25000"/>
                  </a:schemeClr>
                </a:solidFill>
                <a:latin typeface="Comic Sans MS" pitchFamily="66" charset="0"/>
              </a:rPr>
              <a:t>Possible solution </a:t>
            </a:r>
            <a:r>
              <a:rPr lang="en-US" sz="2800" dirty="0">
                <a:latin typeface="Comic Sans MS" pitchFamily="66" charset="0"/>
              </a:rPr>
              <a:t>– </a:t>
            </a:r>
            <a:r>
              <a:rPr lang="en-US" sz="2800" dirty="0" smtClean="0">
                <a:latin typeface="Comic Sans MS" pitchFamily="66" charset="0"/>
              </a:rPr>
              <a:t>“Presentation </a:t>
            </a:r>
            <a:r>
              <a:rPr lang="en-US" sz="2800" dirty="0">
                <a:latin typeface="Comic Sans MS" pitchFamily="66" charset="0"/>
              </a:rPr>
              <a:t>of hourly 		  wage is for illustration purposes only, the 	 		  university certifies all effort on a 		 		  percentage basis…”</a:t>
            </a:r>
          </a:p>
          <a:p>
            <a:pPr marL="569913" lvl="1">
              <a:spcBef>
                <a:spcPct val="50000"/>
              </a:spcBef>
              <a:buClr>
                <a:srgbClr val="C00000"/>
              </a:buClr>
              <a:tabLst>
                <a:tab pos="800100" algn="l"/>
                <a:tab pos="804863" algn="l"/>
              </a:tabLst>
              <a:defRPr/>
            </a:pPr>
            <a:endParaRPr lang="en-US" sz="2800" u="sng" dirty="0">
              <a:solidFill>
                <a:srgbClr val="C00000"/>
              </a:solidFill>
              <a:latin typeface="Comic Sans MS" pitchFamily="66" charset="0"/>
            </a:endParaRPr>
          </a:p>
        </p:txBody>
      </p:sp>
      <p:sp>
        <p:nvSpPr>
          <p:cNvPr id="6" name="Text Box 2"/>
          <p:cNvSpPr txBox="1">
            <a:spLocks noChangeArrowheads="1"/>
          </p:cNvSpPr>
          <p:nvPr/>
        </p:nvSpPr>
        <p:spPr bwMode="auto">
          <a:xfrm>
            <a:off x="381000" y="228600"/>
            <a:ext cx="8534400" cy="1569660"/>
          </a:xfrm>
          <a:prstGeom prst="rect">
            <a:avLst/>
          </a:prstGeom>
          <a:solidFill>
            <a:schemeClr val="bg1">
              <a:lumMod val="25000"/>
            </a:schemeClr>
          </a:solidFill>
          <a:ln w="38100">
            <a:headEnd/>
            <a:tailEnd/>
          </a:ln>
          <a:effectLst/>
        </p:spPr>
        <p:style>
          <a:lnRef idx="2">
            <a:schemeClr val="dk1"/>
          </a:lnRef>
          <a:fillRef idx="1">
            <a:schemeClr val="lt1"/>
          </a:fillRef>
          <a:effectRef idx="0">
            <a:schemeClr val="dk1"/>
          </a:effectRef>
          <a:fontRef idx="minor">
            <a:schemeClr val="dk1"/>
          </a:fontRef>
        </p:style>
        <p:txBody>
          <a:bodyPr>
            <a:spAutoFit/>
          </a:bodyPr>
          <a:lstStyle/>
          <a:p>
            <a:pPr marL="636588" lvl="1" indent="-522288">
              <a:defRPr/>
            </a:pPr>
            <a:r>
              <a:rPr lang="en-US" sz="3200" dirty="0" smtClean="0">
                <a:solidFill>
                  <a:srgbClr val="FFFFFF"/>
                </a:solidFill>
                <a:latin typeface="Comic Sans MS" pitchFamily="66" charset="0"/>
              </a:rPr>
              <a:t>    Potential </a:t>
            </a:r>
            <a:r>
              <a:rPr lang="en-US" sz="3200" dirty="0">
                <a:solidFill>
                  <a:srgbClr val="FFFFFF"/>
                </a:solidFill>
                <a:latin typeface="Comic Sans MS" pitchFamily="66" charset="0"/>
              </a:rPr>
              <a:t>Problem Complying with </a:t>
            </a:r>
            <a:r>
              <a:rPr lang="en-US" sz="3200" dirty="0" smtClean="0">
                <a:solidFill>
                  <a:srgbClr val="FFFFFF"/>
                </a:solidFill>
                <a:latin typeface="Comic Sans MS" pitchFamily="66" charset="0"/>
              </a:rPr>
              <a:t>the      	Consistent Treatment Requirement      			  of CAS 501</a:t>
            </a:r>
            <a:endParaRPr lang="en-US" sz="3200" dirty="0">
              <a:solidFill>
                <a:srgbClr val="FFFFFF"/>
              </a:solidFill>
              <a:latin typeface="Comic Sans MS" pitchFamily="66" charset="0"/>
            </a:endParaRPr>
          </a:p>
        </p:txBody>
      </p:sp>
    </p:spTree>
    <p:extLst>
      <p:ext uri="{BB962C8B-B14F-4D97-AF65-F5344CB8AC3E}">
        <p14:creationId xmlns:p14="http://schemas.microsoft.com/office/powerpoint/2010/main" val="5232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8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609600" y="1511300"/>
            <a:ext cx="8305800" cy="1384300"/>
          </a:xfrm>
          <a:prstGeom prst="rect">
            <a:avLst/>
          </a:prstGeom>
          <a:noFill/>
          <a:ln w="9525">
            <a:noFill/>
            <a:miter lim="800000"/>
            <a:headEnd/>
            <a:tailEnd/>
          </a:ln>
        </p:spPr>
        <p:txBody>
          <a:bodyPr>
            <a:spAutoFit/>
          </a:bodyPr>
          <a:lstStyle/>
          <a:p>
            <a:pPr marL="120650" lvl="1" indent="-6350"/>
            <a:r>
              <a:rPr lang="en-US" sz="2800" b="1" u="sng" dirty="0">
                <a:solidFill>
                  <a:srgbClr val="C00000"/>
                </a:solidFill>
                <a:latin typeface="Comic Sans MS" pitchFamily="66" charset="0"/>
              </a:rPr>
              <a:t>Tests of </a:t>
            </a:r>
            <a:r>
              <a:rPr lang="en-US" sz="2800" b="1" u="sng" dirty="0" err="1">
                <a:solidFill>
                  <a:srgbClr val="C00000"/>
                </a:solidFill>
                <a:latin typeface="Comic Sans MS" pitchFamily="66" charset="0"/>
              </a:rPr>
              <a:t>Allowability</a:t>
            </a:r>
            <a:r>
              <a:rPr lang="en-US" sz="2800" dirty="0">
                <a:latin typeface="Comic Sans MS" pitchFamily="66" charset="0"/>
              </a:rPr>
              <a:t>:  </a:t>
            </a:r>
            <a:r>
              <a:rPr lang="en-US" sz="2800" dirty="0" smtClean="0">
                <a:latin typeface="Comic Sans MS" pitchFamily="66" charset="0"/>
              </a:rPr>
              <a:t>In </a:t>
            </a:r>
            <a:r>
              <a:rPr lang="en-US" sz="2800" dirty="0">
                <a:latin typeface="Comic Sans MS" pitchFamily="66" charset="0"/>
              </a:rPr>
              <a:t>order to be allowable as either a direct or indirect cost, a cost must be:</a:t>
            </a:r>
            <a:endParaRPr lang="en-US" sz="2400" dirty="0">
              <a:latin typeface="Comic Sans MS" pitchFamily="66" charset="0"/>
            </a:endParaRPr>
          </a:p>
        </p:txBody>
      </p:sp>
      <p:sp>
        <p:nvSpPr>
          <p:cNvPr id="22531" name="Text Box 4"/>
          <p:cNvSpPr txBox="1">
            <a:spLocks noChangeArrowheads="1"/>
          </p:cNvSpPr>
          <p:nvPr/>
        </p:nvSpPr>
        <p:spPr bwMode="auto">
          <a:xfrm>
            <a:off x="457200" y="2971800"/>
            <a:ext cx="8534400" cy="1815882"/>
          </a:xfrm>
          <a:prstGeom prst="rect">
            <a:avLst/>
          </a:prstGeom>
          <a:noFill/>
          <a:ln w="9525">
            <a:noFill/>
            <a:miter lim="800000"/>
            <a:headEnd/>
            <a:tailEnd/>
          </a:ln>
        </p:spPr>
        <p:txBody>
          <a:bodyPr>
            <a:spAutoFit/>
          </a:bodyPr>
          <a:lstStyle/>
          <a:p>
            <a:pPr marL="738188" indent="-457200">
              <a:spcBef>
                <a:spcPct val="50000"/>
              </a:spcBef>
              <a:buFont typeface="Arial" charset="0"/>
              <a:buAutoNum type="arabicPeriod"/>
            </a:pPr>
            <a:r>
              <a:rPr lang="en-US" sz="2800" dirty="0">
                <a:latin typeface="Comic Sans MS" pitchFamily="66" charset="0"/>
              </a:rPr>
              <a:t>  Reasonable</a:t>
            </a:r>
          </a:p>
          <a:p>
            <a:pPr marL="738188" indent="-457200">
              <a:spcBef>
                <a:spcPct val="50000"/>
              </a:spcBef>
              <a:buFont typeface="Arial" charset="0"/>
              <a:buAutoNum type="arabicPeriod"/>
            </a:pPr>
            <a:r>
              <a:rPr lang="en-US" sz="2800" dirty="0">
                <a:latin typeface="Comic Sans MS" pitchFamily="66" charset="0"/>
              </a:rPr>
              <a:t>  Allocable under A-21 principles/methods</a:t>
            </a:r>
          </a:p>
          <a:p>
            <a:pPr marL="738188" indent="-457200">
              <a:spcBef>
                <a:spcPct val="50000"/>
              </a:spcBef>
              <a:buFont typeface="Arial" charset="0"/>
              <a:buAutoNum type="arabicPeriod"/>
            </a:pPr>
            <a:r>
              <a:rPr lang="en-US" sz="2800" dirty="0">
                <a:latin typeface="Comic Sans MS" pitchFamily="66" charset="0"/>
              </a:rPr>
              <a:t>  </a:t>
            </a:r>
            <a:r>
              <a:rPr lang="en-US" sz="2800" dirty="0">
                <a:solidFill>
                  <a:srgbClr val="C00000"/>
                </a:solidFill>
                <a:latin typeface="Comic Sans MS" pitchFamily="66" charset="0"/>
              </a:rPr>
              <a:t>Treated consistently: </a:t>
            </a:r>
            <a:r>
              <a:rPr lang="en-US" sz="2800" dirty="0" smtClean="0">
                <a:solidFill>
                  <a:schemeClr val="bg1">
                    <a:lumMod val="25000"/>
                  </a:schemeClr>
                </a:solidFill>
                <a:latin typeface="Comic Sans MS" pitchFamily="66" charset="0"/>
              </a:rPr>
              <a:t>CAS </a:t>
            </a:r>
            <a:r>
              <a:rPr lang="en-US" sz="2800" dirty="0">
                <a:solidFill>
                  <a:schemeClr val="bg1">
                    <a:lumMod val="25000"/>
                  </a:schemeClr>
                </a:solidFill>
                <a:latin typeface="Comic Sans MS" pitchFamily="66" charset="0"/>
              </a:rPr>
              <a:t>501 and </a:t>
            </a:r>
            <a:r>
              <a:rPr lang="en-US" sz="2800" u="sng" dirty="0" smtClean="0">
                <a:solidFill>
                  <a:schemeClr val="bg1">
                    <a:lumMod val="25000"/>
                  </a:schemeClr>
                </a:solidFill>
                <a:latin typeface="Comic Sans MS" pitchFamily="66" charset="0"/>
              </a:rPr>
              <a:t>CAS 502</a:t>
            </a:r>
            <a:endParaRPr lang="en-US" sz="2800" u="sng" dirty="0">
              <a:solidFill>
                <a:schemeClr val="bg1">
                  <a:lumMod val="25000"/>
                </a:schemeClr>
              </a:solidFill>
              <a:latin typeface="Comic Sans MS" pitchFamily="66" charset="0"/>
            </a:endParaRPr>
          </a:p>
        </p:txBody>
      </p:sp>
      <p:sp>
        <p:nvSpPr>
          <p:cNvPr id="5" name="Text Box 2"/>
          <p:cNvSpPr txBox="1">
            <a:spLocks noChangeArrowheads="1"/>
          </p:cNvSpPr>
          <p:nvPr/>
        </p:nvSpPr>
        <p:spPr bwMode="auto">
          <a:xfrm>
            <a:off x="381000" y="228600"/>
            <a:ext cx="8534400" cy="769441"/>
          </a:xfrm>
          <a:prstGeom prst="rect">
            <a:avLst/>
          </a:prstGeom>
          <a:solidFill>
            <a:srgbClr val="C00000"/>
          </a:solidFill>
          <a:ln w="38100">
            <a:headEnd/>
            <a:tailEnd/>
          </a:ln>
          <a:effectLst/>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defRPr/>
            </a:pPr>
            <a:r>
              <a:rPr lang="en-US" sz="4400" dirty="0">
                <a:solidFill>
                  <a:srgbClr val="FFFFFF"/>
                </a:solidFill>
                <a:latin typeface="Comic Sans MS" pitchFamily="66" charset="0"/>
              </a:rPr>
              <a:t>A-21 Tests of </a:t>
            </a:r>
            <a:r>
              <a:rPr lang="en-US" sz="4400" dirty="0" err="1">
                <a:solidFill>
                  <a:srgbClr val="FFFFFF"/>
                </a:solidFill>
                <a:latin typeface="Comic Sans MS" pitchFamily="66" charset="0"/>
              </a:rPr>
              <a:t>Allowability</a:t>
            </a:r>
            <a:endParaRPr lang="en-US" sz="4400" dirty="0">
              <a:solidFill>
                <a:srgbClr val="FFFFFF"/>
              </a:solidFill>
              <a:latin typeface="Comic Sans MS" pitchFamily="66" charset="0"/>
            </a:endParaRPr>
          </a:p>
        </p:txBody>
      </p:sp>
      <p:sp>
        <p:nvSpPr>
          <p:cNvPr id="7" name="Text Box 2"/>
          <p:cNvSpPr txBox="1">
            <a:spLocks noChangeArrowheads="1"/>
          </p:cNvSpPr>
          <p:nvPr/>
        </p:nvSpPr>
        <p:spPr bwMode="auto">
          <a:xfrm>
            <a:off x="431800" y="5029200"/>
            <a:ext cx="8458200" cy="1138773"/>
          </a:xfrm>
          <a:prstGeom prst="rect">
            <a:avLst/>
          </a:prstGeom>
          <a:solidFill>
            <a:schemeClr val="bg1">
              <a:lumMod val="25000"/>
            </a:schemeClr>
          </a:solidFill>
          <a:ln w="38100">
            <a:headEnd/>
            <a:tailEnd/>
          </a:ln>
          <a:effectLst/>
        </p:spPr>
        <p:style>
          <a:lnRef idx="2">
            <a:schemeClr val="dk1"/>
          </a:lnRef>
          <a:fillRef idx="1">
            <a:schemeClr val="lt1"/>
          </a:fillRef>
          <a:effectRef idx="0">
            <a:schemeClr val="dk1"/>
          </a:effectRef>
          <a:fontRef idx="minor">
            <a:schemeClr val="dk1"/>
          </a:fontRef>
        </p:style>
        <p:txBody>
          <a:bodyPr wrap="square">
            <a:spAutoFit/>
          </a:bodyPr>
          <a:lstStyle/>
          <a:p>
            <a:pPr marL="455613" indent="-455613" algn="ctr">
              <a:tabLst>
                <a:tab pos="804863" algn="l"/>
              </a:tabLst>
              <a:defRPr/>
            </a:pPr>
            <a:r>
              <a:rPr lang="en-US" sz="3400" dirty="0" smtClean="0">
                <a:solidFill>
                  <a:srgbClr val="FFFFFF"/>
                </a:solidFill>
                <a:latin typeface="Comic Sans MS" pitchFamily="66" charset="0"/>
              </a:rPr>
              <a:t>CAS 502 – Consistency in Allocating Costs Incurred for the Same Purpose</a:t>
            </a:r>
            <a:endParaRPr lang="en-US" sz="3400" dirty="0">
              <a:solidFill>
                <a:srgbClr val="FFFFFF"/>
              </a:solidFill>
              <a:latin typeface="Comic Sans MS" pitchFamily="66" charset="0"/>
            </a:endParaRPr>
          </a:p>
        </p:txBody>
      </p:sp>
    </p:spTree>
    <p:extLst>
      <p:ext uri="{BB962C8B-B14F-4D97-AF65-F5344CB8AC3E}">
        <p14:creationId xmlns:p14="http://schemas.microsoft.com/office/powerpoint/2010/main" val="14695654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0" y="1905000"/>
            <a:ext cx="9144000" cy="2031325"/>
          </a:xfrm>
          <a:prstGeom prst="rect">
            <a:avLst/>
          </a:prstGeom>
          <a:noFill/>
          <a:ln w="9525">
            <a:noFill/>
            <a:miter lim="800000"/>
            <a:headEnd/>
            <a:tailEnd/>
          </a:ln>
        </p:spPr>
        <p:txBody>
          <a:bodyPr wrap="square">
            <a:spAutoFit/>
          </a:bodyPr>
          <a:lstStyle/>
          <a:p>
            <a:pPr algn="ctr"/>
            <a:r>
              <a:rPr lang="en-US" sz="2800" dirty="0" smtClean="0">
                <a:latin typeface="Comic Sans MS" pitchFamily="66" charset="0"/>
              </a:rPr>
              <a:t>“Costs incurred for the same purpose, </a:t>
            </a:r>
            <a:r>
              <a:rPr lang="en-US" sz="2800" u="sng" dirty="0" smtClean="0">
                <a:solidFill>
                  <a:schemeClr val="bg1">
                    <a:lumMod val="25000"/>
                  </a:schemeClr>
                </a:solidFill>
                <a:latin typeface="Comic Sans MS" pitchFamily="66" charset="0"/>
              </a:rPr>
              <a:t>in like circumstances</a:t>
            </a:r>
            <a:r>
              <a:rPr lang="en-US" sz="2800" dirty="0" smtClean="0">
                <a:latin typeface="Comic Sans MS" pitchFamily="66" charset="0"/>
              </a:rPr>
              <a:t>, shall be consistently classified as either direct costs only or F&amp;A (indirect) costs only.” </a:t>
            </a:r>
          </a:p>
          <a:p>
            <a:pPr marL="455613" indent="-455613">
              <a:spcBef>
                <a:spcPct val="50000"/>
              </a:spcBef>
              <a:buClr>
                <a:schemeClr val="accent6">
                  <a:lumMod val="50000"/>
                </a:schemeClr>
              </a:buClr>
              <a:tabLst>
                <a:tab pos="804863" algn="l"/>
              </a:tabLst>
              <a:defRPr/>
            </a:pPr>
            <a:r>
              <a:rPr lang="en-US" sz="2800" b="1" dirty="0">
                <a:latin typeface="Comic Sans MS" pitchFamily="66" charset="0"/>
              </a:rPr>
              <a:t>	</a:t>
            </a:r>
            <a:r>
              <a:rPr lang="en-US" sz="2800" dirty="0">
                <a:latin typeface="Comic Sans MS" pitchFamily="66" charset="0"/>
              </a:rPr>
              <a:t> </a:t>
            </a:r>
          </a:p>
        </p:txBody>
      </p:sp>
      <p:sp>
        <p:nvSpPr>
          <p:cNvPr id="6" name="Text Box 2"/>
          <p:cNvSpPr txBox="1">
            <a:spLocks noChangeArrowheads="1"/>
          </p:cNvSpPr>
          <p:nvPr/>
        </p:nvSpPr>
        <p:spPr bwMode="auto">
          <a:xfrm>
            <a:off x="381000" y="228600"/>
            <a:ext cx="8458200" cy="1138773"/>
          </a:xfrm>
          <a:prstGeom prst="rect">
            <a:avLst/>
          </a:prstGeom>
          <a:solidFill>
            <a:schemeClr val="bg1">
              <a:lumMod val="25000"/>
            </a:schemeClr>
          </a:solidFill>
          <a:ln w="38100">
            <a:headEnd/>
            <a:tailEnd/>
          </a:ln>
          <a:effectLst/>
        </p:spPr>
        <p:style>
          <a:lnRef idx="2">
            <a:schemeClr val="dk1"/>
          </a:lnRef>
          <a:fillRef idx="1">
            <a:schemeClr val="lt1"/>
          </a:fillRef>
          <a:effectRef idx="0">
            <a:schemeClr val="dk1"/>
          </a:effectRef>
          <a:fontRef idx="minor">
            <a:schemeClr val="dk1"/>
          </a:fontRef>
        </p:style>
        <p:txBody>
          <a:bodyPr wrap="square">
            <a:spAutoFit/>
          </a:bodyPr>
          <a:lstStyle/>
          <a:p>
            <a:pPr marL="455613" indent="-455613" algn="ctr">
              <a:tabLst>
                <a:tab pos="804863" algn="l"/>
              </a:tabLst>
              <a:defRPr/>
            </a:pPr>
            <a:r>
              <a:rPr lang="en-US" sz="3400" dirty="0" smtClean="0">
                <a:solidFill>
                  <a:srgbClr val="FFFFFF"/>
                </a:solidFill>
                <a:latin typeface="Comic Sans MS" pitchFamily="66" charset="0"/>
              </a:rPr>
              <a:t>CAS 502 – Consistency in Allocating Costs Incurred for the Same Purpose</a:t>
            </a:r>
            <a:endParaRPr lang="en-US" sz="3400" dirty="0">
              <a:solidFill>
                <a:srgbClr val="FFFFFF"/>
              </a:solidFill>
              <a:latin typeface="Comic Sans MS" pitchFamily="66" charset="0"/>
            </a:endParaRPr>
          </a:p>
        </p:txBody>
      </p:sp>
      <p:sp>
        <p:nvSpPr>
          <p:cNvPr id="14" name="TextBox 13"/>
          <p:cNvSpPr txBox="1"/>
          <p:nvPr/>
        </p:nvSpPr>
        <p:spPr>
          <a:xfrm>
            <a:off x="1066800" y="3581400"/>
            <a:ext cx="7086600" cy="1815882"/>
          </a:xfrm>
          <a:prstGeom prst="rect">
            <a:avLst/>
          </a:prstGeom>
          <a:solidFill>
            <a:srgbClr val="FFFF66"/>
          </a:solidFill>
          <a:ln w="28575"/>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2800" dirty="0" smtClean="0">
                <a:solidFill>
                  <a:schemeClr val="tx1"/>
                </a:solidFill>
                <a:latin typeface="Comic Sans MS" pitchFamily="66" charset="0"/>
              </a:rPr>
              <a:t>The treatment of costs as direct or F&amp;A shall be consistent both within a department and among departments and schools in like circumstances.</a:t>
            </a:r>
            <a:endParaRPr lang="en-US" sz="2800" dirty="0">
              <a:solidFill>
                <a:schemeClr val="tx1"/>
              </a:solidFill>
              <a:latin typeface="Comic Sans MS" pitchFamily="66" charset="0"/>
            </a:endParaRPr>
          </a:p>
        </p:txBody>
      </p:sp>
    </p:spTree>
    <p:extLst>
      <p:ext uri="{BB962C8B-B14F-4D97-AF65-F5344CB8AC3E}">
        <p14:creationId xmlns:p14="http://schemas.microsoft.com/office/powerpoint/2010/main" val="373592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0" y="1905000"/>
            <a:ext cx="9144000" cy="2031325"/>
          </a:xfrm>
          <a:prstGeom prst="rect">
            <a:avLst/>
          </a:prstGeom>
          <a:noFill/>
          <a:ln w="9525">
            <a:noFill/>
            <a:miter lim="800000"/>
            <a:headEnd/>
            <a:tailEnd/>
          </a:ln>
        </p:spPr>
        <p:txBody>
          <a:bodyPr wrap="square">
            <a:spAutoFit/>
          </a:bodyPr>
          <a:lstStyle/>
          <a:p>
            <a:pPr algn="ctr"/>
            <a:r>
              <a:rPr lang="en-US" sz="2800" dirty="0" smtClean="0">
                <a:latin typeface="Comic Sans MS" pitchFamily="66" charset="0"/>
              </a:rPr>
              <a:t>“Costs incurred for the same purpose, </a:t>
            </a:r>
            <a:r>
              <a:rPr lang="en-US" sz="2800" u="sng" dirty="0" smtClean="0">
                <a:solidFill>
                  <a:schemeClr val="bg1">
                    <a:lumMod val="25000"/>
                  </a:schemeClr>
                </a:solidFill>
                <a:latin typeface="Comic Sans MS" pitchFamily="66" charset="0"/>
              </a:rPr>
              <a:t>in like circumstances</a:t>
            </a:r>
            <a:r>
              <a:rPr lang="en-US" sz="2800" dirty="0" smtClean="0">
                <a:latin typeface="Comic Sans MS" pitchFamily="66" charset="0"/>
              </a:rPr>
              <a:t>, shall be consistently classified as either direct costs only or F&amp;A (indirect) costs only.” </a:t>
            </a:r>
          </a:p>
          <a:p>
            <a:pPr marL="455613" indent="-455613">
              <a:spcBef>
                <a:spcPct val="50000"/>
              </a:spcBef>
              <a:buClr>
                <a:schemeClr val="accent6">
                  <a:lumMod val="50000"/>
                </a:schemeClr>
              </a:buClr>
              <a:tabLst>
                <a:tab pos="804863" algn="l"/>
              </a:tabLst>
              <a:defRPr/>
            </a:pPr>
            <a:r>
              <a:rPr lang="en-US" sz="2800" b="1" dirty="0">
                <a:latin typeface="Comic Sans MS" pitchFamily="66" charset="0"/>
              </a:rPr>
              <a:t>	</a:t>
            </a:r>
            <a:r>
              <a:rPr lang="en-US" sz="2800" dirty="0">
                <a:latin typeface="Comic Sans MS" pitchFamily="66" charset="0"/>
              </a:rPr>
              <a:t> </a:t>
            </a:r>
          </a:p>
        </p:txBody>
      </p:sp>
      <p:sp>
        <p:nvSpPr>
          <p:cNvPr id="6" name="Text Box 2"/>
          <p:cNvSpPr txBox="1">
            <a:spLocks noChangeArrowheads="1"/>
          </p:cNvSpPr>
          <p:nvPr/>
        </p:nvSpPr>
        <p:spPr bwMode="auto">
          <a:xfrm>
            <a:off x="381000" y="228600"/>
            <a:ext cx="8458200" cy="1138773"/>
          </a:xfrm>
          <a:prstGeom prst="rect">
            <a:avLst/>
          </a:prstGeom>
          <a:solidFill>
            <a:schemeClr val="bg1">
              <a:lumMod val="25000"/>
            </a:schemeClr>
          </a:solidFill>
          <a:ln w="38100">
            <a:headEnd/>
            <a:tailEnd/>
          </a:ln>
          <a:effectLst/>
        </p:spPr>
        <p:style>
          <a:lnRef idx="2">
            <a:schemeClr val="dk1"/>
          </a:lnRef>
          <a:fillRef idx="1">
            <a:schemeClr val="lt1"/>
          </a:fillRef>
          <a:effectRef idx="0">
            <a:schemeClr val="dk1"/>
          </a:effectRef>
          <a:fontRef idx="minor">
            <a:schemeClr val="dk1"/>
          </a:fontRef>
        </p:style>
        <p:txBody>
          <a:bodyPr wrap="square">
            <a:spAutoFit/>
          </a:bodyPr>
          <a:lstStyle/>
          <a:p>
            <a:pPr marL="455613" indent="-455613" algn="ctr">
              <a:tabLst>
                <a:tab pos="804863" algn="l"/>
              </a:tabLst>
              <a:defRPr/>
            </a:pPr>
            <a:r>
              <a:rPr lang="en-US" sz="3400" dirty="0" smtClean="0">
                <a:solidFill>
                  <a:srgbClr val="FFFFFF"/>
                </a:solidFill>
                <a:latin typeface="Comic Sans MS" pitchFamily="66" charset="0"/>
              </a:rPr>
              <a:t>CAS 502 – Consistency in Allocating Costs Incurred for the Same Purpose</a:t>
            </a:r>
            <a:endParaRPr lang="en-US" sz="3400" dirty="0">
              <a:solidFill>
                <a:srgbClr val="FFFFFF"/>
              </a:solidFill>
              <a:latin typeface="Comic Sans MS" pitchFamily="66" charset="0"/>
            </a:endParaRPr>
          </a:p>
        </p:txBody>
      </p:sp>
      <p:sp>
        <p:nvSpPr>
          <p:cNvPr id="14" name="TextBox 13"/>
          <p:cNvSpPr txBox="1"/>
          <p:nvPr/>
        </p:nvSpPr>
        <p:spPr>
          <a:xfrm>
            <a:off x="1066800" y="3581400"/>
            <a:ext cx="7086600" cy="1815882"/>
          </a:xfrm>
          <a:prstGeom prst="rect">
            <a:avLst/>
          </a:prstGeom>
          <a:solidFill>
            <a:srgbClr val="FFFF66"/>
          </a:solidFill>
          <a:ln w="28575"/>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2800" dirty="0" smtClean="0">
                <a:solidFill>
                  <a:schemeClr val="tx1"/>
                </a:solidFill>
                <a:latin typeface="Comic Sans MS" pitchFamily="66" charset="0"/>
              </a:rPr>
              <a:t>The treatment of costs as direct or F&amp;A shall be consistent both </a:t>
            </a:r>
            <a:r>
              <a:rPr lang="en-US" sz="2800" b="1" u="sng" dirty="0" smtClean="0">
                <a:solidFill>
                  <a:schemeClr val="tx1"/>
                </a:solidFill>
                <a:latin typeface="Comic Sans MS" pitchFamily="66" charset="0"/>
              </a:rPr>
              <a:t>within</a:t>
            </a:r>
            <a:r>
              <a:rPr lang="en-US" sz="2800" dirty="0" smtClean="0">
                <a:solidFill>
                  <a:schemeClr val="tx1"/>
                </a:solidFill>
                <a:latin typeface="Comic Sans MS" pitchFamily="66" charset="0"/>
              </a:rPr>
              <a:t> a department and </a:t>
            </a:r>
            <a:r>
              <a:rPr lang="en-US" sz="2800" b="1" u="sng" dirty="0" smtClean="0">
                <a:solidFill>
                  <a:schemeClr val="tx1"/>
                </a:solidFill>
                <a:latin typeface="Comic Sans MS" pitchFamily="66" charset="0"/>
              </a:rPr>
              <a:t>among</a:t>
            </a:r>
            <a:r>
              <a:rPr lang="en-US" sz="2800" dirty="0" smtClean="0">
                <a:solidFill>
                  <a:schemeClr val="tx1"/>
                </a:solidFill>
                <a:latin typeface="Comic Sans MS" pitchFamily="66" charset="0"/>
              </a:rPr>
              <a:t> departments and schools in like circumstances.</a:t>
            </a:r>
            <a:endParaRPr lang="en-US" sz="2800" dirty="0">
              <a:solidFill>
                <a:schemeClr val="tx1"/>
              </a:solidFill>
              <a:latin typeface="Comic Sans MS" pitchFamily="66" charset="0"/>
            </a:endParaRPr>
          </a:p>
        </p:txBody>
      </p:sp>
    </p:spTree>
    <p:extLst>
      <p:ext uri="{BB962C8B-B14F-4D97-AF65-F5344CB8AC3E}">
        <p14:creationId xmlns:p14="http://schemas.microsoft.com/office/powerpoint/2010/main" val="15612175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0" y="1905000"/>
            <a:ext cx="9144000" cy="2031325"/>
          </a:xfrm>
          <a:prstGeom prst="rect">
            <a:avLst/>
          </a:prstGeom>
          <a:noFill/>
          <a:ln w="9525">
            <a:noFill/>
            <a:miter lim="800000"/>
            <a:headEnd/>
            <a:tailEnd/>
          </a:ln>
        </p:spPr>
        <p:txBody>
          <a:bodyPr wrap="square">
            <a:spAutoFit/>
          </a:bodyPr>
          <a:lstStyle/>
          <a:p>
            <a:pPr algn="ctr"/>
            <a:r>
              <a:rPr lang="en-US" sz="2800" dirty="0" smtClean="0">
                <a:latin typeface="Comic Sans MS" pitchFamily="66" charset="0"/>
              </a:rPr>
              <a:t>“Costs incurred for the same purpose, </a:t>
            </a:r>
            <a:r>
              <a:rPr lang="en-US" sz="2800" u="sng" dirty="0" smtClean="0">
                <a:solidFill>
                  <a:schemeClr val="bg1">
                    <a:lumMod val="25000"/>
                  </a:schemeClr>
                </a:solidFill>
                <a:latin typeface="Comic Sans MS" pitchFamily="66" charset="0"/>
              </a:rPr>
              <a:t>in like circumstances</a:t>
            </a:r>
            <a:r>
              <a:rPr lang="en-US" sz="2800" dirty="0" smtClean="0">
                <a:latin typeface="Comic Sans MS" pitchFamily="66" charset="0"/>
              </a:rPr>
              <a:t>, shall be consistently classified as either direct costs only or F&amp;A (indirect) costs only.” </a:t>
            </a:r>
          </a:p>
          <a:p>
            <a:pPr marL="455613" indent="-455613">
              <a:spcBef>
                <a:spcPct val="50000"/>
              </a:spcBef>
              <a:buClr>
                <a:schemeClr val="accent6">
                  <a:lumMod val="50000"/>
                </a:schemeClr>
              </a:buClr>
              <a:tabLst>
                <a:tab pos="804863" algn="l"/>
              </a:tabLst>
              <a:defRPr/>
            </a:pPr>
            <a:r>
              <a:rPr lang="en-US" sz="2800" b="1" dirty="0">
                <a:latin typeface="Comic Sans MS" pitchFamily="66" charset="0"/>
              </a:rPr>
              <a:t>	</a:t>
            </a:r>
            <a:r>
              <a:rPr lang="en-US" sz="2800" dirty="0">
                <a:latin typeface="Comic Sans MS" pitchFamily="66" charset="0"/>
              </a:rPr>
              <a:t> </a:t>
            </a:r>
          </a:p>
        </p:txBody>
      </p:sp>
      <p:sp>
        <p:nvSpPr>
          <p:cNvPr id="6" name="Text Box 2"/>
          <p:cNvSpPr txBox="1">
            <a:spLocks noChangeArrowheads="1"/>
          </p:cNvSpPr>
          <p:nvPr/>
        </p:nvSpPr>
        <p:spPr bwMode="auto">
          <a:xfrm>
            <a:off x="381000" y="228600"/>
            <a:ext cx="8458200" cy="1138773"/>
          </a:xfrm>
          <a:prstGeom prst="rect">
            <a:avLst/>
          </a:prstGeom>
          <a:solidFill>
            <a:schemeClr val="bg1">
              <a:lumMod val="25000"/>
            </a:schemeClr>
          </a:solidFill>
          <a:ln w="38100">
            <a:headEnd/>
            <a:tailEnd/>
          </a:ln>
          <a:effectLst/>
        </p:spPr>
        <p:style>
          <a:lnRef idx="2">
            <a:schemeClr val="dk1"/>
          </a:lnRef>
          <a:fillRef idx="1">
            <a:schemeClr val="lt1"/>
          </a:fillRef>
          <a:effectRef idx="0">
            <a:schemeClr val="dk1"/>
          </a:effectRef>
          <a:fontRef idx="minor">
            <a:schemeClr val="dk1"/>
          </a:fontRef>
        </p:style>
        <p:txBody>
          <a:bodyPr wrap="square">
            <a:spAutoFit/>
          </a:bodyPr>
          <a:lstStyle/>
          <a:p>
            <a:pPr marL="455613" indent="-455613" algn="ctr">
              <a:tabLst>
                <a:tab pos="804863" algn="l"/>
              </a:tabLst>
              <a:defRPr/>
            </a:pPr>
            <a:r>
              <a:rPr lang="en-US" sz="3400" dirty="0" smtClean="0">
                <a:solidFill>
                  <a:srgbClr val="FFFFFF"/>
                </a:solidFill>
                <a:latin typeface="Comic Sans MS" pitchFamily="66" charset="0"/>
              </a:rPr>
              <a:t>CAS 502 – Consistency in Allocating Costs Incurred for the Same Purpose</a:t>
            </a:r>
            <a:endParaRPr lang="en-US" sz="3400" dirty="0">
              <a:solidFill>
                <a:srgbClr val="FFFFFF"/>
              </a:solidFill>
              <a:latin typeface="Comic Sans MS" pitchFamily="66" charset="0"/>
            </a:endParaRPr>
          </a:p>
        </p:txBody>
      </p:sp>
      <p:sp>
        <p:nvSpPr>
          <p:cNvPr id="14" name="TextBox 13"/>
          <p:cNvSpPr txBox="1"/>
          <p:nvPr/>
        </p:nvSpPr>
        <p:spPr>
          <a:xfrm>
            <a:off x="1066800" y="3581400"/>
            <a:ext cx="7086600" cy="2246769"/>
          </a:xfrm>
          <a:prstGeom prst="rect">
            <a:avLst/>
          </a:prstGeom>
          <a:solidFill>
            <a:srgbClr val="FFFF66"/>
          </a:solidFill>
          <a:ln w="28575"/>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2800" dirty="0" smtClean="0">
                <a:solidFill>
                  <a:schemeClr val="tx1"/>
                </a:solidFill>
                <a:latin typeface="Comic Sans MS" pitchFamily="66" charset="0"/>
              </a:rPr>
              <a:t>This simply means CAS 501 must be implemented consistently at the institutional level.  Individual departments/schools are not allowed to have their own policies.</a:t>
            </a:r>
            <a:endParaRPr lang="en-US" sz="2800" dirty="0">
              <a:solidFill>
                <a:schemeClr val="tx1"/>
              </a:solidFill>
              <a:latin typeface="Comic Sans MS" pitchFamily="66" charset="0"/>
            </a:endParaRPr>
          </a:p>
        </p:txBody>
      </p:sp>
    </p:spTree>
    <p:extLst>
      <p:ext uri="{BB962C8B-B14F-4D97-AF65-F5344CB8AC3E}">
        <p14:creationId xmlns:p14="http://schemas.microsoft.com/office/powerpoint/2010/main" val="37003324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0" y="1905000"/>
            <a:ext cx="9144000" cy="2031325"/>
          </a:xfrm>
          <a:prstGeom prst="rect">
            <a:avLst/>
          </a:prstGeom>
          <a:noFill/>
          <a:ln w="9525">
            <a:noFill/>
            <a:miter lim="800000"/>
            <a:headEnd/>
            <a:tailEnd/>
          </a:ln>
        </p:spPr>
        <p:txBody>
          <a:bodyPr wrap="square">
            <a:spAutoFit/>
          </a:bodyPr>
          <a:lstStyle/>
          <a:p>
            <a:pPr algn="ctr"/>
            <a:r>
              <a:rPr lang="en-US" sz="2800" dirty="0" smtClean="0">
                <a:latin typeface="Comic Sans MS" pitchFamily="66" charset="0"/>
              </a:rPr>
              <a:t>“Costs incurred for the same purpose, </a:t>
            </a:r>
            <a:r>
              <a:rPr lang="en-US" sz="2800" u="sng" dirty="0" smtClean="0">
                <a:solidFill>
                  <a:schemeClr val="bg1">
                    <a:lumMod val="25000"/>
                  </a:schemeClr>
                </a:solidFill>
                <a:latin typeface="Comic Sans MS" pitchFamily="66" charset="0"/>
              </a:rPr>
              <a:t>in like circumstances</a:t>
            </a:r>
            <a:r>
              <a:rPr lang="en-US" sz="2800" dirty="0" smtClean="0">
                <a:latin typeface="Comic Sans MS" pitchFamily="66" charset="0"/>
              </a:rPr>
              <a:t>, shall be consistently classified as either direct costs only or F&amp;A (indirect) costs only.” </a:t>
            </a:r>
          </a:p>
          <a:p>
            <a:pPr marL="455613" indent="-455613">
              <a:spcBef>
                <a:spcPct val="50000"/>
              </a:spcBef>
              <a:buClr>
                <a:schemeClr val="accent6">
                  <a:lumMod val="50000"/>
                </a:schemeClr>
              </a:buClr>
              <a:tabLst>
                <a:tab pos="804863" algn="l"/>
              </a:tabLst>
              <a:defRPr/>
            </a:pPr>
            <a:r>
              <a:rPr lang="en-US" sz="2800" b="1" dirty="0">
                <a:latin typeface="Comic Sans MS" pitchFamily="66" charset="0"/>
              </a:rPr>
              <a:t>	</a:t>
            </a:r>
            <a:r>
              <a:rPr lang="en-US" sz="2800" dirty="0">
                <a:latin typeface="Comic Sans MS" pitchFamily="66" charset="0"/>
              </a:rPr>
              <a:t> </a:t>
            </a:r>
          </a:p>
        </p:txBody>
      </p:sp>
      <p:sp>
        <p:nvSpPr>
          <p:cNvPr id="6" name="Text Box 2"/>
          <p:cNvSpPr txBox="1">
            <a:spLocks noChangeArrowheads="1"/>
          </p:cNvSpPr>
          <p:nvPr/>
        </p:nvSpPr>
        <p:spPr bwMode="auto">
          <a:xfrm>
            <a:off x="381000" y="228600"/>
            <a:ext cx="8458200" cy="1138773"/>
          </a:xfrm>
          <a:prstGeom prst="rect">
            <a:avLst/>
          </a:prstGeom>
          <a:solidFill>
            <a:schemeClr val="bg1">
              <a:lumMod val="25000"/>
            </a:schemeClr>
          </a:solidFill>
          <a:ln w="38100">
            <a:headEnd/>
            <a:tailEnd/>
          </a:ln>
          <a:effectLst/>
        </p:spPr>
        <p:style>
          <a:lnRef idx="2">
            <a:schemeClr val="dk1"/>
          </a:lnRef>
          <a:fillRef idx="1">
            <a:schemeClr val="lt1"/>
          </a:fillRef>
          <a:effectRef idx="0">
            <a:schemeClr val="dk1"/>
          </a:effectRef>
          <a:fontRef idx="minor">
            <a:schemeClr val="dk1"/>
          </a:fontRef>
        </p:style>
        <p:txBody>
          <a:bodyPr wrap="square">
            <a:spAutoFit/>
          </a:bodyPr>
          <a:lstStyle/>
          <a:p>
            <a:pPr marL="455613" indent="-455613" algn="ctr">
              <a:tabLst>
                <a:tab pos="804863" algn="l"/>
              </a:tabLst>
              <a:defRPr/>
            </a:pPr>
            <a:r>
              <a:rPr lang="en-US" sz="3400" dirty="0" smtClean="0">
                <a:solidFill>
                  <a:srgbClr val="FFFFFF"/>
                </a:solidFill>
                <a:latin typeface="Comic Sans MS" pitchFamily="66" charset="0"/>
              </a:rPr>
              <a:t>CAS 502 – Consistency in Allocating Costs Incurred for the Same Purpose</a:t>
            </a:r>
            <a:endParaRPr lang="en-US" sz="3400" dirty="0">
              <a:solidFill>
                <a:srgbClr val="FFFFFF"/>
              </a:solidFill>
              <a:latin typeface="Comic Sans MS" pitchFamily="66" charset="0"/>
            </a:endParaRPr>
          </a:p>
        </p:txBody>
      </p:sp>
      <p:sp>
        <p:nvSpPr>
          <p:cNvPr id="14" name="TextBox 13"/>
          <p:cNvSpPr txBox="1"/>
          <p:nvPr/>
        </p:nvSpPr>
        <p:spPr>
          <a:xfrm>
            <a:off x="1066800" y="3581400"/>
            <a:ext cx="7086600" cy="1815882"/>
          </a:xfrm>
          <a:prstGeom prst="rect">
            <a:avLst/>
          </a:prstGeom>
          <a:solidFill>
            <a:srgbClr val="FFFF66"/>
          </a:solidFill>
          <a:ln w="28575"/>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2800" dirty="0" smtClean="0">
                <a:solidFill>
                  <a:schemeClr val="tx1"/>
                </a:solidFill>
                <a:latin typeface="Comic Sans MS" pitchFamily="66" charset="0"/>
              </a:rPr>
              <a:t>The treatment of costs as direct or F&amp;A shall be consistent both within a department and among departments and schools in </a:t>
            </a:r>
            <a:r>
              <a:rPr lang="en-US" sz="2800" b="1" u="sng" dirty="0" smtClean="0">
                <a:solidFill>
                  <a:schemeClr val="tx1"/>
                </a:solidFill>
                <a:latin typeface="Comic Sans MS" pitchFamily="66" charset="0"/>
              </a:rPr>
              <a:t>like circumstances</a:t>
            </a:r>
            <a:r>
              <a:rPr lang="en-US" sz="2800" dirty="0" smtClean="0">
                <a:solidFill>
                  <a:schemeClr val="tx1"/>
                </a:solidFill>
                <a:latin typeface="Comic Sans MS" pitchFamily="66" charset="0"/>
              </a:rPr>
              <a:t>.</a:t>
            </a:r>
            <a:endParaRPr lang="en-US" sz="2800" dirty="0">
              <a:solidFill>
                <a:schemeClr val="tx1"/>
              </a:solidFill>
              <a:latin typeface="Comic Sans MS" pitchFamily="66" charset="0"/>
            </a:endParaRPr>
          </a:p>
        </p:txBody>
      </p:sp>
    </p:spTree>
    <p:extLst>
      <p:ext uri="{BB962C8B-B14F-4D97-AF65-F5344CB8AC3E}">
        <p14:creationId xmlns:p14="http://schemas.microsoft.com/office/powerpoint/2010/main" val="287138090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0" y="1905000"/>
            <a:ext cx="9144000" cy="2031325"/>
          </a:xfrm>
          <a:prstGeom prst="rect">
            <a:avLst/>
          </a:prstGeom>
          <a:noFill/>
          <a:ln w="9525">
            <a:noFill/>
            <a:miter lim="800000"/>
            <a:headEnd/>
            <a:tailEnd/>
          </a:ln>
        </p:spPr>
        <p:txBody>
          <a:bodyPr wrap="square">
            <a:spAutoFit/>
          </a:bodyPr>
          <a:lstStyle/>
          <a:p>
            <a:pPr algn="ctr"/>
            <a:r>
              <a:rPr lang="en-US" sz="2800" dirty="0" smtClean="0">
                <a:latin typeface="Comic Sans MS" pitchFamily="66" charset="0"/>
              </a:rPr>
              <a:t>“Costs incurred for the same purpose, </a:t>
            </a:r>
            <a:r>
              <a:rPr lang="en-US" sz="2800" u="sng" dirty="0" smtClean="0">
                <a:solidFill>
                  <a:schemeClr val="bg1">
                    <a:lumMod val="25000"/>
                  </a:schemeClr>
                </a:solidFill>
                <a:latin typeface="Comic Sans MS" pitchFamily="66" charset="0"/>
              </a:rPr>
              <a:t>in like circumstances</a:t>
            </a:r>
            <a:r>
              <a:rPr lang="en-US" sz="2800" dirty="0" smtClean="0">
                <a:latin typeface="Comic Sans MS" pitchFamily="66" charset="0"/>
              </a:rPr>
              <a:t>, shall be consistently classified as either direct costs only or F&amp;A (indirect) costs only.” </a:t>
            </a:r>
          </a:p>
          <a:p>
            <a:pPr marL="455613" indent="-455613">
              <a:spcBef>
                <a:spcPct val="50000"/>
              </a:spcBef>
              <a:buClr>
                <a:schemeClr val="accent6">
                  <a:lumMod val="50000"/>
                </a:schemeClr>
              </a:buClr>
              <a:tabLst>
                <a:tab pos="804863" algn="l"/>
              </a:tabLst>
              <a:defRPr/>
            </a:pPr>
            <a:r>
              <a:rPr lang="en-US" sz="2800" b="1" dirty="0">
                <a:latin typeface="Comic Sans MS" pitchFamily="66" charset="0"/>
              </a:rPr>
              <a:t>	</a:t>
            </a:r>
            <a:r>
              <a:rPr lang="en-US" sz="2800" dirty="0">
                <a:latin typeface="Comic Sans MS" pitchFamily="66" charset="0"/>
              </a:rPr>
              <a:t> </a:t>
            </a:r>
          </a:p>
        </p:txBody>
      </p:sp>
      <p:sp>
        <p:nvSpPr>
          <p:cNvPr id="6" name="Text Box 2"/>
          <p:cNvSpPr txBox="1">
            <a:spLocks noChangeArrowheads="1"/>
          </p:cNvSpPr>
          <p:nvPr/>
        </p:nvSpPr>
        <p:spPr bwMode="auto">
          <a:xfrm>
            <a:off x="381000" y="228600"/>
            <a:ext cx="8458200" cy="1138773"/>
          </a:xfrm>
          <a:prstGeom prst="rect">
            <a:avLst/>
          </a:prstGeom>
          <a:solidFill>
            <a:schemeClr val="bg1">
              <a:lumMod val="25000"/>
            </a:schemeClr>
          </a:solidFill>
          <a:ln w="38100">
            <a:headEnd/>
            <a:tailEnd/>
          </a:ln>
          <a:effectLst/>
        </p:spPr>
        <p:style>
          <a:lnRef idx="2">
            <a:schemeClr val="dk1"/>
          </a:lnRef>
          <a:fillRef idx="1">
            <a:schemeClr val="lt1"/>
          </a:fillRef>
          <a:effectRef idx="0">
            <a:schemeClr val="dk1"/>
          </a:effectRef>
          <a:fontRef idx="minor">
            <a:schemeClr val="dk1"/>
          </a:fontRef>
        </p:style>
        <p:txBody>
          <a:bodyPr wrap="square">
            <a:spAutoFit/>
          </a:bodyPr>
          <a:lstStyle/>
          <a:p>
            <a:pPr marL="455613" indent="-455613" algn="ctr">
              <a:tabLst>
                <a:tab pos="804863" algn="l"/>
              </a:tabLst>
              <a:defRPr/>
            </a:pPr>
            <a:r>
              <a:rPr lang="en-US" sz="3400" dirty="0" smtClean="0">
                <a:solidFill>
                  <a:srgbClr val="FFFFFF"/>
                </a:solidFill>
                <a:latin typeface="Comic Sans MS" pitchFamily="66" charset="0"/>
              </a:rPr>
              <a:t>CAS 502 – Consistency in Allocating Costs Incurred for the Same Purpose</a:t>
            </a:r>
            <a:endParaRPr lang="en-US" sz="3400" dirty="0">
              <a:solidFill>
                <a:srgbClr val="FFFFFF"/>
              </a:solidFill>
              <a:latin typeface="Comic Sans MS" pitchFamily="66" charset="0"/>
            </a:endParaRPr>
          </a:p>
        </p:txBody>
      </p:sp>
      <p:sp>
        <p:nvSpPr>
          <p:cNvPr id="14" name="TextBox 13"/>
          <p:cNvSpPr txBox="1"/>
          <p:nvPr/>
        </p:nvSpPr>
        <p:spPr>
          <a:xfrm>
            <a:off x="1066800" y="3581400"/>
            <a:ext cx="7086600" cy="2677656"/>
          </a:xfrm>
          <a:prstGeom prst="rect">
            <a:avLst/>
          </a:prstGeom>
          <a:solidFill>
            <a:srgbClr val="FFFF66"/>
          </a:solidFill>
          <a:ln w="28575"/>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2800" dirty="0" smtClean="0">
                <a:solidFill>
                  <a:schemeClr val="tx1"/>
                </a:solidFill>
                <a:latin typeface="Comic Sans MS" pitchFamily="66" charset="0"/>
              </a:rPr>
              <a:t>Examples of “unlike” circumstances include situations when the cost type or amount represents a level of service or support that is “over-and–above” the normal level of service provided by the institution for all projects.</a:t>
            </a:r>
            <a:endParaRPr lang="en-US" sz="2800" dirty="0">
              <a:solidFill>
                <a:schemeClr val="tx1"/>
              </a:solidFill>
              <a:latin typeface="Comic Sans MS" pitchFamily="66" charset="0"/>
            </a:endParaRPr>
          </a:p>
        </p:txBody>
      </p:sp>
    </p:spTree>
    <p:extLst>
      <p:ext uri="{BB962C8B-B14F-4D97-AF65-F5344CB8AC3E}">
        <p14:creationId xmlns:p14="http://schemas.microsoft.com/office/powerpoint/2010/main" val="35298125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0" y="1905000"/>
            <a:ext cx="9144000" cy="2031325"/>
          </a:xfrm>
          <a:prstGeom prst="rect">
            <a:avLst/>
          </a:prstGeom>
          <a:noFill/>
          <a:ln w="9525">
            <a:noFill/>
            <a:miter lim="800000"/>
            <a:headEnd/>
            <a:tailEnd/>
          </a:ln>
        </p:spPr>
        <p:txBody>
          <a:bodyPr wrap="square">
            <a:spAutoFit/>
          </a:bodyPr>
          <a:lstStyle/>
          <a:p>
            <a:pPr algn="ctr"/>
            <a:r>
              <a:rPr lang="en-US" sz="2800" dirty="0" smtClean="0">
                <a:latin typeface="Comic Sans MS" pitchFamily="66" charset="0"/>
              </a:rPr>
              <a:t>“Costs incurred for the same purpose, </a:t>
            </a:r>
            <a:r>
              <a:rPr lang="en-US" sz="2800" u="sng" dirty="0" smtClean="0">
                <a:solidFill>
                  <a:schemeClr val="bg1">
                    <a:lumMod val="25000"/>
                  </a:schemeClr>
                </a:solidFill>
                <a:latin typeface="Comic Sans MS" pitchFamily="66" charset="0"/>
              </a:rPr>
              <a:t>in like circumstances</a:t>
            </a:r>
            <a:r>
              <a:rPr lang="en-US" sz="2800" dirty="0" smtClean="0">
                <a:latin typeface="Comic Sans MS" pitchFamily="66" charset="0"/>
              </a:rPr>
              <a:t>, shall be consistently classified as either direct costs only or F&amp;A (indirect) costs only.” </a:t>
            </a:r>
          </a:p>
          <a:p>
            <a:pPr marL="455613" indent="-455613">
              <a:spcBef>
                <a:spcPct val="50000"/>
              </a:spcBef>
              <a:buClr>
                <a:schemeClr val="accent6">
                  <a:lumMod val="50000"/>
                </a:schemeClr>
              </a:buClr>
              <a:tabLst>
                <a:tab pos="804863" algn="l"/>
              </a:tabLst>
              <a:defRPr/>
            </a:pPr>
            <a:r>
              <a:rPr lang="en-US" sz="2800" b="1" dirty="0">
                <a:latin typeface="Comic Sans MS" pitchFamily="66" charset="0"/>
              </a:rPr>
              <a:t>	</a:t>
            </a:r>
            <a:r>
              <a:rPr lang="en-US" sz="2800" dirty="0">
                <a:latin typeface="Comic Sans MS" pitchFamily="66" charset="0"/>
              </a:rPr>
              <a:t> </a:t>
            </a:r>
          </a:p>
        </p:txBody>
      </p:sp>
      <p:sp>
        <p:nvSpPr>
          <p:cNvPr id="6" name="Text Box 2"/>
          <p:cNvSpPr txBox="1">
            <a:spLocks noChangeArrowheads="1"/>
          </p:cNvSpPr>
          <p:nvPr/>
        </p:nvSpPr>
        <p:spPr bwMode="auto">
          <a:xfrm>
            <a:off x="381000" y="228600"/>
            <a:ext cx="8458200" cy="1138773"/>
          </a:xfrm>
          <a:prstGeom prst="rect">
            <a:avLst/>
          </a:prstGeom>
          <a:solidFill>
            <a:schemeClr val="bg1">
              <a:lumMod val="25000"/>
            </a:schemeClr>
          </a:solidFill>
          <a:ln w="38100">
            <a:headEnd/>
            <a:tailEnd/>
          </a:ln>
          <a:effectLst/>
        </p:spPr>
        <p:style>
          <a:lnRef idx="2">
            <a:schemeClr val="dk1"/>
          </a:lnRef>
          <a:fillRef idx="1">
            <a:schemeClr val="lt1"/>
          </a:fillRef>
          <a:effectRef idx="0">
            <a:schemeClr val="dk1"/>
          </a:effectRef>
          <a:fontRef idx="minor">
            <a:schemeClr val="dk1"/>
          </a:fontRef>
        </p:style>
        <p:txBody>
          <a:bodyPr wrap="square">
            <a:spAutoFit/>
          </a:bodyPr>
          <a:lstStyle/>
          <a:p>
            <a:pPr marL="455613" indent="-455613" algn="ctr">
              <a:tabLst>
                <a:tab pos="804863" algn="l"/>
              </a:tabLst>
              <a:defRPr/>
            </a:pPr>
            <a:r>
              <a:rPr lang="en-US" sz="3400" dirty="0" smtClean="0">
                <a:solidFill>
                  <a:srgbClr val="FFFFFF"/>
                </a:solidFill>
                <a:latin typeface="Comic Sans MS" pitchFamily="66" charset="0"/>
              </a:rPr>
              <a:t>CAS 502 – Consistency in Allocating Costs Incurred for the Same Purpose</a:t>
            </a:r>
            <a:endParaRPr lang="en-US" sz="3400" dirty="0">
              <a:solidFill>
                <a:srgbClr val="FFFFFF"/>
              </a:solidFill>
              <a:latin typeface="Comic Sans MS" pitchFamily="66" charset="0"/>
            </a:endParaRPr>
          </a:p>
        </p:txBody>
      </p:sp>
      <p:sp>
        <p:nvSpPr>
          <p:cNvPr id="14" name="TextBox 13"/>
          <p:cNvSpPr txBox="1"/>
          <p:nvPr/>
        </p:nvSpPr>
        <p:spPr>
          <a:xfrm>
            <a:off x="685800" y="3581400"/>
            <a:ext cx="7848600" cy="2677656"/>
          </a:xfrm>
          <a:prstGeom prst="rect">
            <a:avLst/>
          </a:prstGeom>
          <a:solidFill>
            <a:srgbClr val="FFFF66"/>
          </a:solidFill>
          <a:ln w="28575"/>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n-US" sz="2800" dirty="0" smtClean="0">
                <a:solidFill>
                  <a:schemeClr val="tx1"/>
                </a:solidFill>
                <a:latin typeface="Comic Sans MS" pitchFamily="66" charset="0"/>
              </a:rPr>
              <a:t>For example, a project involving support for </a:t>
            </a:r>
            <a:r>
              <a:rPr lang="en-US" sz="2800" dirty="0">
                <a:solidFill>
                  <a:schemeClr val="tx1"/>
                </a:solidFill>
                <a:latin typeface="Comic Sans MS" pitchFamily="66" charset="0"/>
              </a:rPr>
              <a:t>a </a:t>
            </a:r>
            <a:r>
              <a:rPr lang="en-US" sz="2800" dirty="0" smtClean="0">
                <a:solidFill>
                  <a:schemeClr val="tx1"/>
                </a:solidFill>
                <a:latin typeface="Comic Sans MS" pitchFamily="66" charset="0"/>
              </a:rPr>
              <a:t>supercomputer facility might be able to charge electricity </a:t>
            </a:r>
            <a:r>
              <a:rPr lang="en-US" sz="2800" dirty="0">
                <a:solidFill>
                  <a:schemeClr val="tx1"/>
                </a:solidFill>
                <a:latin typeface="Comic Sans MS" pitchFamily="66" charset="0"/>
              </a:rPr>
              <a:t>as a direct </a:t>
            </a:r>
            <a:r>
              <a:rPr lang="en-US" sz="2800" dirty="0" smtClean="0">
                <a:solidFill>
                  <a:schemeClr val="tx1"/>
                </a:solidFill>
                <a:latin typeface="Comic Sans MS" pitchFamily="66" charset="0"/>
              </a:rPr>
              <a:t>cost even though it is normally charged to F&amp;A </a:t>
            </a:r>
            <a:r>
              <a:rPr lang="en-US" sz="2800" dirty="0">
                <a:solidFill>
                  <a:schemeClr val="tx1"/>
                </a:solidFill>
                <a:latin typeface="Comic Sans MS" pitchFamily="66" charset="0"/>
              </a:rPr>
              <a:t>because </a:t>
            </a:r>
            <a:r>
              <a:rPr lang="en-US" sz="2800" dirty="0" smtClean="0">
                <a:solidFill>
                  <a:schemeClr val="tx1"/>
                </a:solidFill>
                <a:latin typeface="Comic Sans MS" pitchFamily="66" charset="0"/>
              </a:rPr>
              <a:t>the amount of electricity required far exceeds the amount used by a normal project.  </a:t>
            </a:r>
            <a:endParaRPr lang="en-US" sz="2800" dirty="0">
              <a:solidFill>
                <a:schemeClr val="tx1"/>
              </a:solidFill>
              <a:latin typeface="Comic Sans MS" pitchFamily="66" charset="0"/>
            </a:endParaRPr>
          </a:p>
        </p:txBody>
      </p:sp>
    </p:spTree>
    <p:extLst>
      <p:ext uri="{BB962C8B-B14F-4D97-AF65-F5344CB8AC3E}">
        <p14:creationId xmlns:p14="http://schemas.microsoft.com/office/powerpoint/2010/main" val="186451960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304800" y="228600"/>
            <a:ext cx="8458200" cy="1569660"/>
          </a:xfrm>
          <a:prstGeom prst="rect">
            <a:avLst/>
          </a:prstGeom>
          <a:solidFill>
            <a:schemeClr val="bg1">
              <a:lumMod val="25000"/>
            </a:schemeClr>
          </a:solidFill>
          <a:ln>
            <a:headEnd/>
            <a:tailEnd/>
          </a:ln>
        </p:spPr>
        <p:style>
          <a:lnRef idx="2">
            <a:schemeClr val="dk1"/>
          </a:lnRef>
          <a:fillRef idx="1">
            <a:schemeClr val="lt1"/>
          </a:fillRef>
          <a:effectRef idx="0">
            <a:schemeClr val="dk1"/>
          </a:effectRef>
          <a:fontRef idx="minor">
            <a:schemeClr val="dk1"/>
          </a:fontRef>
        </p:style>
        <p:txBody>
          <a:bodyPr>
            <a:spAutoFit/>
          </a:bodyPr>
          <a:lstStyle/>
          <a:p>
            <a:pPr marL="455613" lvl="1" indent="-455613" algn="ctr">
              <a:spcBef>
                <a:spcPct val="50000"/>
              </a:spcBef>
              <a:buClr>
                <a:schemeClr val="accent6">
                  <a:lumMod val="50000"/>
                </a:schemeClr>
              </a:buClr>
              <a:tabLst>
                <a:tab pos="804863" algn="l"/>
              </a:tabLst>
              <a:defRPr/>
            </a:pPr>
            <a:r>
              <a:rPr lang="en-US" sz="2800" dirty="0">
                <a:latin typeface="Comic Sans MS" pitchFamily="66" charset="0"/>
              </a:rPr>
              <a:t>	</a:t>
            </a:r>
            <a:r>
              <a:rPr lang="en-US" sz="3200" dirty="0">
                <a:solidFill>
                  <a:srgbClr val="FFFFFF"/>
                </a:solidFill>
                <a:latin typeface="Comic Sans MS" pitchFamily="66" charset="0"/>
              </a:rPr>
              <a:t> Costs incurred for the same purpose, in like circumstances, are either direct costs only or F&amp;A costs only </a:t>
            </a:r>
            <a:endParaRPr lang="en-US" sz="3200" b="1" dirty="0">
              <a:solidFill>
                <a:srgbClr val="FFFFFF"/>
              </a:solidFill>
              <a:latin typeface="Comic Sans MS" pitchFamily="66" charset="0"/>
            </a:endParaRPr>
          </a:p>
        </p:txBody>
      </p:sp>
      <p:sp>
        <p:nvSpPr>
          <p:cNvPr id="31747" name="Text Box 3"/>
          <p:cNvSpPr txBox="1">
            <a:spLocks noChangeArrowheads="1"/>
          </p:cNvSpPr>
          <p:nvPr/>
        </p:nvSpPr>
        <p:spPr bwMode="auto">
          <a:xfrm>
            <a:off x="0" y="1828800"/>
            <a:ext cx="8915400" cy="3262432"/>
          </a:xfrm>
          <a:prstGeom prst="rect">
            <a:avLst/>
          </a:prstGeom>
          <a:noFill/>
          <a:ln w="9525">
            <a:noFill/>
            <a:miter lim="800000"/>
            <a:headEnd/>
            <a:tailEnd/>
          </a:ln>
        </p:spPr>
        <p:txBody>
          <a:bodyPr>
            <a:spAutoFit/>
          </a:bodyPr>
          <a:lstStyle/>
          <a:p>
            <a:pPr marL="569913" lvl="1">
              <a:spcBef>
                <a:spcPct val="50000"/>
              </a:spcBef>
              <a:buClr>
                <a:schemeClr val="accent6">
                  <a:lumMod val="50000"/>
                </a:schemeClr>
              </a:buClr>
              <a:tabLst>
                <a:tab pos="804863" algn="l"/>
              </a:tabLst>
              <a:defRPr/>
            </a:pPr>
            <a:endParaRPr lang="en-US" sz="1000" dirty="0">
              <a:latin typeface="Comic Sans MS" pitchFamily="66" charset="0"/>
            </a:endParaRPr>
          </a:p>
          <a:p>
            <a:pPr marL="457200" indent="-457200">
              <a:buFont typeface="Wingdings" pitchFamily="2" charset="2"/>
              <a:buChar char="§"/>
              <a:tabLst>
                <a:tab pos="571500" algn="l"/>
                <a:tab pos="804863" algn="l"/>
              </a:tabLst>
              <a:defRPr/>
            </a:pPr>
            <a:r>
              <a:rPr lang="en-US" sz="2800" u="sng" dirty="0">
                <a:solidFill>
                  <a:schemeClr val="bg1">
                    <a:lumMod val="25000"/>
                  </a:schemeClr>
                </a:solidFill>
                <a:latin typeface="Comic Sans MS" pitchFamily="66" charset="0"/>
              </a:rPr>
              <a:t>Example #1</a:t>
            </a:r>
            <a:r>
              <a:rPr lang="en-US" sz="2800" dirty="0">
                <a:latin typeface="Comic Sans MS" pitchFamily="66" charset="0"/>
              </a:rPr>
              <a:t>: </a:t>
            </a:r>
            <a:r>
              <a:rPr lang="en-US" sz="2800" dirty="0" smtClean="0">
                <a:latin typeface="Comic Sans MS" pitchFamily="66" charset="0"/>
              </a:rPr>
              <a:t> Office </a:t>
            </a:r>
            <a:r>
              <a:rPr lang="en-US" sz="2800" dirty="0">
                <a:latin typeface="Comic Sans MS" pitchFamily="66" charset="0"/>
              </a:rPr>
              <a:t>supplies, postage, local telephone costs and memberships shall normally be treated as F&amp;A costs </a:t>
            </a:r>
            <a:r>
              <a:rPr lang="en-US" sz="2800" dirty="0" smtClean="0">
                <a:latin typeface="Comic Sans MS" pitchFamily="66" charset="0"/>
              </a:rPr>
              <a:t>- per </a:t>
            </a:r>
            <a:r>
              <a:rPr lang="en-US" sz="2800" dirty="0">
                <a:latin typeface="Comic Sans MS" pitchFamily="66" charset="0"/>
              </a:rPr>
              <a:t>A-21 policy guidance </a:t>
            </a:r>
            <a:r>
              <a:rPr lang="en-US" sz="2800" dirty="0" smtClean="0">
                <a:latin typeface="Comic Sans MS" pitchFamily="66" charset="0"/>
              </a:rPr>
              <a:t>memo.</a:t>
            </a:r>
            <a:endParaRPr lang="en-US" sz="2800" dirty="0">
              <a:latin typeface="Comic Sans MS" pitchFamily="66" charset="0"/>
            </a:endParaRPr>
          </a:p>
          <a:p>
            <a:pPr marL="1143000" indent="-1143000">
              <a:buFont typeface="Wingdings" pitchFamily="2" charset="2"/>
              <a:buChar char="§"/>
              <a:tabLst>
                <a:tab pos="804863" algn="l"/>
              </a:tabLst>
              <a:defRPr/>
            </a:pPr>
            <a:endParaRPr lang="en-US" sz="1200" dirty="0">
              <a:latin typeface="Comic Sans MS" pitchFamily="66" charset="0"/>
            </a:endParaRPr>
          </a:p>
          <a:p>
            <a:pPr marL="457200" indent="-457200">
              <a:buFont typeface="Wingdings" pitchFamily="2" charset="2"/>
              <a:buChar char="§"/>
              <a:tabLst>
                <a:tab pos="804863" algn="l"/>
              </a:tabLst>
              <a:defRPr/>
            </a:pPr>
            <a:r>
              <a:rPr lang="en-US" sz="2800" dirty="0">
                <a:latin typeface="Comic Sans MS" pitchFamily="66" charset="0"/>
              </a:rPr>
              <a:t>Exceptions?</a:t>
            </a:r>
          </a:p>
          <a:p>
            <a:pPr>
              <a:tabLst>
                <a:tab pos="804863" algn="l"/>
              </a:tabLst>
              <a:defRPr/>
            </a:pPr>
            <a:endParaRPr lang="en-US" sz="1600" dirty="0">
              <a:latin typeface="Comic Sans MS" pitchFamily="66" charset="0"/>
            </a:endParaRPr>
          </a:p>
          <a:p>
            <a:pPr marL="455613" indent="-455613" algn="ctr">
              <a:tabLst>
                <a:tab pos="804863" algn="l"/>
              </a:tabLst>
              <a:defRPr/>
            </a:pPr>
            <a:r>
              <a:rPr lang="en-US" sz="2800" dirty="0">
                <a:latin typeface="Comic Sans MS" pitchFamily="66" charset="0"/>
              </a:rPr>
              <a:t>	</a:t>
            </a:r>
            <a:endParaRPr lang="en-US" sz="2600" dirty="0">
              <a:latin typeface="Comic Sans MS" pitchFamily="66" charset="0"/>
            </a:endParaRPr>
          </a:p>
        </p:txBody>
      </p:sp>
      <p:sp>
        <p:nvSpPr>
          <p:cNvPr id="2" name="Oval 1"/>
          <p:cNvSpPr/>
          <p:nvPr/>
        </p:nvSpPr>
        <p:spPr bwMode="auto">
          <a:xfrm>
            <a:off x="2870200" y="3505200"/>
            <a:ext cx="5867400" cy="2819400"/>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5613" indent="-455613" algn="ctr">
              <a:tabLst>
                <a:tab pos="804863" algn="l"/>
              </a:tabLst>
              <a:defRPr/>
            </a:pPr>
            <a:r>
              <a:rPr lang="en-US" sz="2800" dirty="0">
                <a:latin typeface="Comic Sans MS" pitchFamily="66" charset="0"/>
              </a:rPr>
              <a:t>Projects </a:t>
            </a:r>
            <a:r>
              <a:rPr lang="en-US" sz="2800" dirty="0" smtClean="0">
                <a:latin typeface="Comic Sans MS" pitchFamily="66" charset="0"/>
              </a:rPr>
              <a:t>requiring an  unusually </a:t>
            </a:r>
            <a:r>
              <a:rPr lang="en-US" sz="2800" dirty="0">
                <a:latin typeface="Comic Sans MS" pitchFamily="66" charset="0"/>
              </a:rPr>
              <a:t>high </a:t>
            </a:r>
            <a:r>
              <a:rPr lang="en-US" sz="2800" dirty="0" smtClean="0">
                <a:latin typeface="Comic Sans MS" pitchFamily="66" charset="0"/>
              </a:rPr>
              <a:t>amount </a:t>
            </a:r>
            <a:r>
              <a:rPr lang="en-US" sz="2800" dirty="0">
                <a:latin typeface="Comic Sans MS" pitchFamily="66" charset="0"/>
              </a:rPr>
              <a:t>of postage, e.g., survey research using the mail!</a:t>
            </a:r>
          </a:p>
          <a:p>
            <a:pPr>
              <a:buClr>
                <a:schemeClr val="accent6">
                  <a:lumMod val="50000"/>
                </a:schemeClr>
              </a:buClr>
              <a:tabLst>
                <a:tab pos="804863" algn="l"/>
              </a:tabLst>
              <a:defRPr/>
            </a:pPr>
            <a:endParaRPr lang="en-US" sz="800" dirty="0">
              <a:latin typeface="Comic Sans MS" pitchFamily="66" charset="0"/>
            </a:endParaRPr>
          </a:p>
        </p:txBody>
      </p:sp>
    </p:spTree>
    <p:extLst>
      <p:ext uri="{BB962C8B-B14F-4D97-AF65-F5344CB8AC3E}">
        <p14:creationId xmlns:p14="http://schemas.microsoft.com/office/powerpoint/2010/main" val="244421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81000" y="228600"/>
            <a:ext cx="8534400" cy="707886"/>
          </a:xfrm>
          <a:prstGeom prst="rect">
            <a:avLst/>
          </a:prstGeom>
          <a:solidFill>
            <a:srgbClr val="C00000"/>
          </a:solidFill>
          <a:ln w="38100">
            <a:headEnd/>
            <a:tailEnd/>
          </a:ln>
          <a:effectLst/>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defRPr/>
            </a:pPr>
            <a:r>
              <a:rPr lang="en-US" sz="3600" dirty="0">
                <a:solidFill>
                  <a:srgbClr val="FFFFFF"/>
                </a:solidFill>
                <a:latin typeface="Comic Sans MS" pitchFamily="66" charset="0"/>
              </a:rPr>
              <a:t> </a:t>
            </a:r>
            <a:r>
              <a:rPr lang="en-US" sz="4000" dirty="0">
                <a:solidFill>
                  <a:srgbClr val="FFFFFF"/>
                </a:solidFill>
                <a:latin typeface="Comic Sans MS" pitchFamily="66" charset="0"/>
              </a:rPr>
              <a:t>Office of Management and Budget </a:t>
            </a:r>
          </a:p>
        </p:txBody>
      </p:sp>
      <p:sp>
        <p:nvSpPr>
          <p:cNvPr id="8197" name="Text Box 3"/>
          <p:cNvSpPr txBox="1">
            <a:spLocks noChangeArrowheads="1"/>
          </p:cNvSpPr>
          <p:nvPr/>
        </p:nvSpPr>
        <p:spPr bwMode="auto">
          <a:xfrm>
            <a:off x="0" y="1066800"/>
            <a:ext cx="3962400" cy="3785652"/>
          </a:xfrm>
          <a:prstGeom prst="rect">
            <a:avLst/>
          </a:prstGeom>
          <a:noFill/>
          <a:ln w="9525">
            <a:noFill/>
            <a:miter lim="800000"/>
            <a:headEnd/>
            <a:tailEnd/>
          </a:ln>
        </p:spPr>
        <p:txBody>
          <a:bodyPr wrap="square">
            <a:spAutoFit/>
          </a:bodyPr>
          <a:lstStyle/>
          <a:p>
            <a:r>
              <a:rPr lang="en-US" sz="3000" dirty="0" smtClean="0">
                <a:latin typeface="Comic Sans MS" pitchFamily="66" charset="0"/>
              </a:rPr>
              <a:t>An executive agency located in the White House that prepares the President’s budget for submission to Congress, manages the distribution and</a:t>
            </a:r>
            <a:endParaRPr lang="en-US" sz="3000" dirty="0">
              <a:latin typeface="Comic Sans MS" pitchFamily="66" charset="0"/>
            </a:endParaRPr>
          </a:p>
        </p:txBody>
      </p:sp>
      <p:sp>
        <p:nvSpPr>
          <p:cNvPr id="3" name="TextBox 2"/>
          <p:cNvSpPr txBox="1"/>
          <p:nvPr/>
        </p:nvSpPr>
        <p:spPr>
          <a:xfrm>
            <a:off x="381000" y="5105400"/>
            <a:ext cx="8305800" cy="138499"/>
          </a:xfrm>
          <a:prstGeom prst="rect">
            <a:avLst/>
          </a:prstGeom>
          <a:noFill/>
        </p:spPr>
        <p:txBody>
          <a:bodyPr wrap="square" rtlCol="0">
            <a:spAutoFit/>
          </a:bodyPr>
          <a:lstStyle/>
          <a:p>
            <a:endParaRPr lang="en-US" dirty="0"/>
          </a:p>
        </p:txBody>
      </p:sp>
      <p:sp>
        <p:nvSpPr>
          <p:cNvPr id="4" name="TextBox 3"/>
          <p:cNvSpPr txBox="1"/>
          <p:nvPr/>
        </p:nvSpPr>
        <p:spPr>
          <a:xfrm>
            <a:off x="0" y="4690408"/>
            <a:ext cx="9144000" cy="1938992"/>
          </a:xfrm>
          <a:prstGeom prst="rect">
            <a:avLst/>
          </a:prstGeom>
          <a:noFill/>
        </p:spPr>
        <p:txBody>
          <a:bodyPr wrap="square" rtlCol="0">
            <a:spAutoFit/>
          </a:bodyPr>
          <a:lstStyle/>
          <a:p>
            <a:r>
              <a:rPr lang="en-US" sz="3000" dirty="0">
                <a:latin typeface="Comic Sans MS" pitchFamily="66" charset="0"/>
              </a:rPr>
              <a:t>expenditure of appropriated funds, and </a:t>
            </a:r>
            <a:r>
              <a:rPr lang="en-US" sz="3000" u="sng" dirty="0">
                <a:latin typeface="Comic Sans MS" pitchFamily="66" charset="0"/>
              </a:rPr>
              <a:t>distributes budget and spending rules applicable to all federal agencies</a:t>
            </a:r>
            <a:r>
              <a:rPr lang="en-US" sz="3000" dirty="0">
                <a:latin typeface="Comic Sans MS" pitchFamily="66" charset="0"/>
              </a:rPr>
              <a:t>.</a:t>
            </a:r>
          </a:p>
          <a:p>
            <a:endParaRPr lang="en-US" sz="3000" dirty="0">
              <a:latin typeface="Comic Sans MS" pitchFamily="66" charset="0"/>
            </a:endParaRPr>
          </a:p>
        </p:txBody>
      </p:sp>
      <p:sp>
        <p:nvSpPr>
          <p:cNvPr id="7" name="TextBox 6"/>
          <p:cNvSpPr txBox="1"/>
          <p:nvPr/>
        </p:nvSpPr>
        <p:spPr>
          <a:xfrm>
            <a:off x="4419600" y="1676400"/>
            <a:ext cx="4267200" cy="1569660"/>
          </a:xfrm>
          <a:prstGeom prst="rect">
            <a:avLst/>
          </a:prstGeom>
          <a:solidFill>
            <a:srgbClr val="FFFF00"/>
          </a:solidFill>
          <a:ln w="38100">
            <a:solidFill>
              <a:schemeClr val="tx1"/>
            </a:solidFill>
          </a:ln>
        </p:spPr>
        <p:txBody>
          <a:bodyPr wrap="square" rtlCol="0">
            <a:spAutoFit/>
          </a:bodyPr>
          <a:lstStyle/>
          <a:p>
            <a:pPr algn="ctr"/>
            <a:r>
              <a:rPr lang="en-US" sz="3200" dirty="0" smtClean="0">
                <a:latin typeface="Comic Sans MS" pitchFamily="66" charset="0"/>
              </a:rPr>
              <a:t>These rules are promulgated through Circulars!</a:t>
            </a:r>
            <a:endParaRPr lang="en-US" sz="3200" dirty="0">
              <a:latin typeface="Comic Sans MS" pitchFamily="66" charset="0"/>
            </a:endParaRPr>
          </a:p>
        </p:txBody>
      </p:sp>
    </p:spTree>
    <p:extLst>
      <p:ext uri="{BB962C8B-B14F-4D97-AF65-F5344CB8AC3E}">
        <p14:creationId xmlns:p14="http://schemas.microsoft.com/office/powerpoint/2010/main" val="297266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304800" y="228600"/>
            <a:ext cx="8458200" cy="1569660"/>
          </a:xfrm>
          <a:prstGeom prst="rect">
            <a:avLst/>
          </a:prstGeom>
          <a:solidFill>
            <a:schemeClr val="bg1">
              <a:lumMod val="25000"/>
            </a:schemeClr>
          </a:solidFill>
          <a:ln>
            <a:headEnd/>
            <a:tailEnd/>
          </a:ln>
        </p:spPr>
        <p:style>
          <a:lnRef idx="2">
            <a:schemeClr val="dk1"/>
          </a:lnRef>
          <a:fillRef idx="1">
            <a:schemeClr val="lt1"/>
          </a:fillRef>
          <a:effectRef idx="0">
            <a:schemeClr val="dk1"/>
          </a:effectRef>
          <a:fontRef idx="minor">
            <a:schemeClr val="dk1"/>
          </a:fontRef>
        </p:style>
        <p:txBody>
          <a:bodyPr>
            <a:spAutoFit/>
          </a:bodyPr>
          <a:lstStyle/>
          <a:p>
            <a:pPr marL="455613" lvl="1" indent="-455613" algn="ctr">
              <a:spcBef>
                <a:spcPct val="50000"/>
              </a:spcBef>
              <a:buClr>
                <a:schemeClr val="accent6">
                  <a:lumMod val="50000"/>
                </a:schemeClr>
              </a:buClr>
              <a:tabLst>
                <a:tab pos="804863" algn="l"/>
              </a:tabLst>
              <a:defRPr/>
            </a:pPr>
            <a:r>
              <a:rPr lang="en-US" sz="2800" dirty="0">
                <a:latin typeface="Comic Sans MS" pitchFamily="66" charset="0"/>
              </a:rPr>
              <a:t>	</a:t>
            </a:r>
            <a:r>
              <a:rPr lang="en-US" sz="3200" dirty="0">
                <a:solidFill>
                  <a:srgbClr val="FFFFFF"/>
                </a:solidFill>
                <a:latin typeface="Comic Sans MS" pitchFamily="66" charset="0"/>
              </a:rPr>
              <a:t> Costs incurred for the same purpose, in like circumstances, are either direct costs only or F&amp;A costs only </a:t>
            </a:r>
            <a:endParaRPr lang="en-US" sz="3200" b="1" dirty="0">
              <a:solidFill>
                <a:srgbClr val="FFFFFF"/>
              </a:solidFill>
              <a:latin typeface="Comic Sans MS" pitchFamily="66" charset="0"/>
            </a:endParaRPr>
          </a:p>
        </p:txBody>
      </p:sp>
      <p:sp>
        <p:nvSpPr>
          <p:cNvPr id="31747" name="Text Box 3"/>
          <p:cNvSpPr txBox="1">
            <a:spLocks noChangeArrowheads="1"/>
          </p:cNvSpPr>
          <p:nvPr/>
        </p:nvSpPr>
        <p:spPr bwMode="auto">
          <a:xfrm>
            <a:off x="0" y="1828800"/>
            <a:ext cx="8915400" cy="2554545"/>
          </a:xfrm>
          <a:prstGeom prst="rect">
            <a:avLst/>
          </a:prstGeom>
          <a:noFill/>
          <a:ln w="9525">
            <a:noFill/>
            <a:miter lim="800000"/>
            <a:headEnd/>
            <a:tailEnd/>
          </a:ln>
        </p:spPr>
        <p:txBody>
          <a:bodyPr>
            <a:spAutoFit/>
          </a:bodyPr>
          <a:lstStyle/>
          <a:p>
            <a:pPr marL="569913" lvl="1">
              <a:spcBef>
                <a:spcPct val="50000"/>
              </a:spcBef>
              <a:buClr>
                <a:schemeClr val="accent6">
                  <a:lumMod val="50000"/>
                </a:schemeClr>
              </a:buClr>
              <a:tabLst>
                <a:tab pos="804863" algn="l"/>
              </a:tabLst>
              <a:defRPr/>
            </a:pPr>
            <a:endParaRPr lang="en-US" sz="1000" dirty="0">
              <a:latin typeface="Comic Sans MS" pitchFamily="66" charset="0"/>
            </a:endParaRPr>
          </a:p>
          <a:p>
            <a:pPr marL="457200" indent="-457200">
              <a:buFont typeface="Wingdings" pitchFamily="2" charset="2"/>
              <a:buChar char="§"/>
              <a:tabLst>
                <a:tab pos="571500" algn="l"/>
                <a:tab pos="804863" algn="l"/>
              </a:tabLst>
              <a:defRPr/>
            </a:pPr>
            <a:r>
              <a:rPr lang="en-US" sz="2800" u="sng" dirty="0">
                <a:solidFill>
                  <a:schemeClr val="bg1">
                    <a:lumMod val="25000"/>
                  </a:schemeClr>
                </a:solidFill>
                <a:latin typeface="Comic Sans MS" pitchFamily="66" charset="0"/>
              </a:rPr>
              <a:t>Example #1</a:t>
            </a:r>
            <a:r>
              <a:rPr lang="en-US" sz="2800" dirty="0">
                <a:latin typeface="Comic Sans MS" pitchFamily="66" charset="0"/>
              </a:rPr>
              <a:t>: </a:t>
            </a:r>
            <a:r>
              <a:rPr lang="en-US" sz="2800" dirty="0" smtClean="0">
                <a:latin typeface="Comic Sans MS" pitchFamily="66" charset="0"/>
              </a:rPr>
              <a:t> Office </a:t>
            </a:r>
            <a:r>
              <a:rPr lang="en-US" sz="2800" dirty="0">
                <a:latin typeface="Comic Sans MS" pitchFamily="66" charset="0"/>
              </a:rPr>
              <a:t>supplies, postage, local telephone costs and memberships shall normally be treated as F&amp;A costs </a:t>
            </a:r>
            <a:r>
              <a:rPr lang="en-US" sz="2800" dirty="0" smtClean="0">
                <a:latin typeface="Comic Sans MS" pitchFamily="66" charset="0"/>
              </a:rPr>
              <a:t>- per </a:t>
            </a:r>
            <a:r>
              <a:rPr lang="en-US" sz="2800" dirty="0">
                <a:latin typeface="Comic Sans MS" pitchFamily="66" charset="0"/>
              </a:rPr>
              <a:t>A-21 policy guidance </a:t>
            </a:r>
            <a:r>
              <a:rPr lang="en-US" sz="2800" dirty="0" smtClean="0">
                <a:latin typeface="Comic Sans MS" pitchFamily="66" charset="0"/>
              </a:rPr>
              <a:t>memo.</a:t>
            </a:r>
            <a:endParaRPr lang="en-US" sz="2800" dirty="0">
              <a:latin typeface="Comic Sans MS" pitchFamily="66" charset="0"/>
            </a:endParaRPr>
          </a:p>
          <a:p>
            <a:pPr marL="1143000" indent="-1143000">
              <a:buFont typeface="Wingdings" pitchFamily="2" charset="2"/>
              <a:buChar char="§"/>
              <a:tabLst>
                <a:tab pos="804863" algn="l"/>
              </a:tabLst>
              <a:defRPr/>
            </a:pPr>
            <a:endParaRPr lang="en-US" sz="1200" dirty="0">
              <a:latin typeface="Comic Sans MS" pitchFamily="66" charset="0"/>
            </a:endParaRPr>
          </a:p>
          <a:p>
            <a:pPr>
              <a:buClr>
                <a:schemeClr val="accent6">
                  <a:lumMod val="50000"/>
                </a:schemeClr>
              </a:buClr>
              <a:tabLst>
                <a:tab pos="804863" algn="l"/>
              </a:tabLst>
              <a:defRPr/>
            </a:pPr>
            <a:endParaRPr lang="en-US" sz="2600" dirty="0">
              <a:latin typeface="Comic Sans MS" pitchFamily="66" charset="0"/>
            </a:endParaRPr>
          </a:p>
        </p:txBody>
      </p:sp>
      <p:sp>
        <p:nvSpPr>
          <p:cNvPr id="4" name="TextBox 3"/>
          <p:cNvSpPr txBox="1"/>
          <p:nvPr/>
        </p:nvSpPr>
        <p:spPr>
          <a:xfrm>
            <a:off x="381000" y="3733800"/>
            <a:ext cx="8153400" cy="2246769"/>
          </a:xfrm>
          <a:prstGeom prst="rect">
            <a:avLst/>
          </a:prstGeom>
          <a:solidFill>
            <a:srgbClr val="FFFF00"/>
          </a:solidFill>
          <a:ln w="57150">
            <a:solidFill>
              <a:schemeClr val="tx1"/>
            </a:solidFill>
          </a:ln>
          <a:effectLst/>
          <a:scene3d>
            <a:camera prst="isometricOffAxis1Right"/>
            <a:lightRig rig="threePt" dir="t"/>
          </a:scene3d>
        </p:spPr>
        <p:txBody>
          <a:bodyPr wrap="square" rtlCol="0">
            <a:spAutoFit/>
          </a:bodyPr>
          <a:lstStyle/>
          <a:p>
            <a:pPr algn="ctr"/>
            <a:r>
              <a:rPr lang="en-US" sz="2800" dirty="0" smtClean="0">
                <a:latin typeface="Comic Sans MS" pitchFamily="66" charset="0"/>
              </a:rPr>
              <a:t>To an auditor, these expenses will </a:t>
            </a:r>
            <a:r>
              <a:rPr lang="en-US" sz="2800" dirty="0">
                <a:latin typeface="Comic Sans MS" pitchFamily="66" charset="0"/>
              </a:rPr>
              <a:t>appear to be unallowable as direct charges on </a:t>
            </a:r>
            <a:r>
              <a:rPr lang="en-US" sz="2800" dirty="0" smtClean="0">
                <a:latin typeface="Comic Sans MS" pitchFamily="66" charset="0"/>
              </a:rPr>
              <a:t>a federally supported account.  Therefore, the account file should contain detailed notes explaining the applicable “unlike” circumstances!  </a:t>
            </a:r>
            <a:endParaRPr lang="en-US" sz="2800" dirty="0">
              <a:latin typeface="Comic Sans MS" pitchFamily="66" charset="0"/>
            </a:endParaRPr>
          </a:p>
        </p:txBody>
      </p:sp>
    </p:spTree>
    <p:extLst>
      <p:ext uri="{BB962C8B-B14F-4D97-AF65-F5344CB8AC3E}">
        <p14:creationId xmlns:p14="http://schemas.microsoft.com/office/powerpoint/2010/main" val="299799993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304800" y="228600"/>
            <a:ext cx="8458200" cy="1569660"/>
          </a:xfrm>
          <a:prstGeom prst="rect">
            <a:avLst/>
          </a:prstGeom>
          <a:solidFill>
            <a:schemeClr val="bg1">
              <a:lumMod val="25000"/>
            </a:schemeClr>
          </a:solidFill>
          <a:ln>
            <a:headEnd/>
            <a:tailEnd/>
          </a:ln>
        </p:spPr>
        <p:style>
          <a:lnRef idx="2">
            <a:schemeClr val="dk1"/>
          </a:lnRef>
          <a:fillRef idx="1">
            <a:schemeClr val="lt1"/>
          </a:fillRef>
          <a:effectRef idx="0">
            <a:schemeClr val="dk1"/>
          </a:effectRef>
          <a:fontRef idx="minor">
            <a:schemeClr val="dk1"/>
          </a:fontRef>
        </p:style>
        <p:txBody>
          <a:bodyPr>
            <a:spAutoFit/>
          </a:bodyPr>
          <a:lstStyle/>
          <a:p>
            <a:pPr marL="455613" lvl="1" indent="-455613" algn="ctr">
              <a:spcBef>
                <a:spcPct val="50000"/>
              </a:spcBef>
              <a:buClr>
                <a:schemeClr val="accent6">
                  <a:lumMod val="50000"/>
                </a:schemeClr>
              </a:buClr>
              <a:tabLst>
                <a:tab pos="804863" algn="l"/>
              </a:tabLst>
              <a:defRPr/>
            </a:pPr>
            <a:r>
              <a:rPr lang="en-US" sz="2800" dirty="0">
                <a:latin typeface="Comic Sans MS" pitchFamily="66" charset="0"/>
              </a:rPr>
              <a:t>	</a:t>
            </a:r>
            <a:r>
              <a:rPr lang="en-US" sz="3200" dirty="0">
                <a:solidFill>
                  <a:srgbClr val="FFFFFF"/>
                </a:solidFill>
                <a:latin typeface="Comic Sans MS" pitchFamily="66" charset="0"/>
              </a:rPr>
              <a:t> Costs incurred for the same purpose, in like circumstances, are either direct costs only or F&amp;A costs only </a:t>
            </a:r>
            <a:endParaRPr lang="en-US" sz="3200" b="1" dirty="0">
              <a:solidFill>
                <a:srgbClr val="FFFFFF"/>
              </a:solidFill>
              <a:latin typeface="Comic Sans MS" pitchFamily="66" charset="0"/>
            </a:endParaRPr>
          </a:p>
        </p:txBody>
      </p:sp>
      <p:sp>
        <p:nvSpPr>
          <p:cNvPr id="31747" name="Text Box 3"/>
          <p:cNvSpPr txBox="1">
            <a:spLocks noChangeArrowheads="1"/>
          </p:cNvSpPr>
          <p:nvPr/>
        </p:nvSpPr>
        <p:spPr bwMode="auto">
          <a:xfrm>
            <a:off x="0" y="1828800"/>
            <a:ext cx="8915400" cy="2862322"/>
          </a:xfrm>
          <a:prstGeom prst="rect">
            <a:avLst/>
          </a:prstGeom>
          <a:noFill/>
          <a:ln w="9525">
            <a:noFill/>
            <a:miter lim="800000"/>
            <a:headEnd/>
            <a:tailEnd/>
          </a:ln>
        </p:spPr>
        <p:txBody>
          <a:bodyPr>
            <a:spAutoFit/>
          </a:bodyPr>
          <a:lstStyle/>
          <a:p>
            <a:pPr marL="569913" lvl="1">
              <a:spcBef>
                <a:spcPct val="50000"/>
              </a:spcBef>
              <a:buClr>
                <a:schemeClr val="accent6">
                  <a:lumMod val="50000"/>
                </a:schemeClr>
              </a:buClr>
              <a:tabLst>
                <a:tab pos="804863" algn="l"/>
              </a:tabLst>
              <a:defRPr/>
            </a:pPr>
            <a:endParaRPr lang="en-US" sz="1000" dirty="0" smtClean="0">
              <a:latin typeface="Comic Sans MS" pitchFamily="66" charset="0"/>
            </a:endParaRPr>
          </a:p>
          <a:p>
            <a:pPr marL="455613" indent="-455613">
              <a:buFont typeface="Wingdings" pitchFamily="2" charset="2"/>
              <a:buChar char="§"/>
              <a:tabLst>
                <a:tab pos="804863" algn="l"/>
              </a:tabLst>
              <a:defRPr/>
            </a:pPr>
            <a:r>
              <a:rPr lang="en-US" sz="2800" u="sng" dirty="0" smtClean="0">
                <a:solidFill>
                  <a:schemeClr val="bg1">
                    <a:lumMod val="25000"/>
                  </a:schemeClr>
                </a:solidFill>
                <a:latin typeface="Comic Sans MS" pitchFamily="66" charset="0"/>
              </a:rPr>
              <a:t>Example #2</a:t>
            </a:r>
            <a:r>
              <a:rPr lang="en-US" sz="2800" dirty="0" smtClean="0">
                <a:solidFill>
                  <a:schemeClr val="bg1">
                    <a:lumMod val="25000"/>
                  </a:schemeClr>
                </a:solidFill>
                <a:latin typeface="Comic Sans MS" pitchFamily="66" charset="0"/>
              </a:rPr>
              <a:t>: </a:t>
            </a:r>
            <a:r>
              <a:rPr lang="en-US" sz="2800" dirty="0" smtClean="0">
                <a:latin typeface="Comic Sans MS" pitchFamily="66" charset="0"/>
              </a:rPr>
              <a:t>Salaries for administrative and clerical staff should normally be treated as F&amp;A costs (per OMB A-21 policy guidance memo).</a:t>
            </a:r>
          </a:p>
          <a:p>
            <a:pPr marL="455613" indent="-455613">
              <a:tabLst>
                <a:tab pos="804863" algn="l"/>
              </a:tabLst>
              <a:defRPr/>
            </a:pPr>
            <a:endParaRPr lang="en-US" sz="1200" dirty="0" smtClean="0">
              <a:latin typeface="Comic Sans MS" pitchFamily="66" charset="0"/>
            </a:endParaRPr>
          </a:p>
          <a:p>
            <a:pPr marL="455613" indent="-455613">
              <a:buFont typeface="Wingdings" pitchFamily="2" charset="2"/>
              <a:buChar char="§"/>
              <a:tabLst>
                <a:tab pos="804863" algn="l"/>
              </a:tabLst>
              <a:defRPr/>
            </a:pPr>
            <a:r>
              <a:rPr lang="en-US" sz="2800" dirty="0" smtClean="0">
                <a:latin typeface="Comic Sans MS" pitchFamily="66" charset="0"/>
              </a:rPr>
              <a:t>Exceptions?</a:t>
            </a:r>
          </a:p>
          <a:p>
            <a:pPr marL="455613" indent="-455613">
              <a:tabLst>
                <a:tab pos="804863" algn="l"/>
              </a:tabLst>
              <a:defRPr/>
            </a:pPr>
            <a:endParaRPr lang="en-US" sz="1800" dirty="0" smtClean="0">
              <a:latin typeface="Comic Sans MS" pitchFamily="66" charset="0"/>
            </a:endParaRPr>
          </a:p>
          <a:p>
            <a:pPr marL="455613" lvl="1" indent="-455613" algn="ctr">
              <a:tabLst>
                <a:tab pos="804863" algn="l"/>
              </a:tabLst>
              <a:defRPr/>
            </a:pPr>
            <a:r>
              <a:rPr lang="en-US" sz="2800" dirty="0" smtClean="0">
                <a:latin typeface="Comic Sans MS" pitchFamily="66" charset="0"/>
              </a:rPr>
              <a:t>    </a:t>
            </a:r>
            <a:endParaRPr lang="en-US" sz="2800" dirty="0">
              <a:solidFill>
                <a:srgbClr val="C00000"/>
              </a:solidFill>
              <a:latin typeface="Comic Sans MS" pitchFamily="66" charset="0"/>
            </a:endParaRPr>
          </a:p>
        </p:txBody>
      </p:sp>
      <p:sp>
        <p:nvSpPr>
          <p:cNvPr id="4" name="Oval 3"/>
          <p:cNvSpPr/>
          <p:nvPr/>
        </p:nvSpPr>
        <p:spPr bwMode="auto">
          <a:xfrm>
            <a:off x="76200" y="3810000"/>
            <a:ext cx="8991600" cy="2514600"/>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5613" lvl="1" indent="-455613" algn="ctr">
              <a:tabLst>
                <a:tab pos="804863" algn="l"/>
              </a:tabLst>
              <a:defRPr/>
            </a:pPr>
            <a:r>
              <a:rPr lang="en-US" sz="2400" b="1" dirty="0">
                <a:latin typeface="Comic Sans MS" pitchFamily="66" charset="0"/>
              </a:rPr>
              <a:t>“Major Projects” </a:t>
            </a:r>
            <a:r>
              <a:rPr lang="en-US" sz="2400" dirty="0">
                <a:latin typeface="Comic Sans MS" pitchFamily="66" charset="0"/>
              </a:rPr>
              <a:t>– General Clinical Research Centers, Primate Centers, Program Projects, NSF “Center Grants”, and other projects involving </a:t>
            </a:r>
            <a:r>
              <a:rPr lang="en-US" sz="2400" dirty="0" smtClean="0">
                <a:latin typeface="Comic Sans MS" pitchFamily="66" charset="0"/>
              </a:rPr>
              <a:t>multiple </a:t>
            </a:r>
            <a:r>
              <a:rPr lang="en-US" sz="2400" dirty="0">
                <a:latin typeface="Comic Sans MS" pitchFamily="66" charset="0"/>
              </a:rPr>
              <a:t>investigators </a:t>
            </a:r>
            <a:r>
              <a:rPr lang="en-US" sz="2400" dirty="0" smtClean="0">
                <a:latin typeface="Comic Sans MS" pitchFamily="66" charset="0"/>
              </a:rPr>
              <a:t>and </a:t>
            </a:r>
            <a:r>
              <a:rPr lang="en-US" sz="2400" dirty="0">
                <a:latin typeface="Comic Sans MS" pitchFamily="66" charset="0"/>
              </a:rPr>
              <a:t>institutions.</a:t>
            </a:r>
          </a:p>
          <a:p>
            <a:pPr>
              <a:buClr>
                <a:schemeClr val="accent6">
                  <a:lumMod val="50000"/>
                </a:schemeClr>
              </a:buClr>
              <a:tabLst>
                <a:tab pos="804863" algn="l"/>
              </a:tabLst>
              <a:defRPr/>
            </a:pPr>
            <a:endParaRPr lang="en-US" sz="2400" dirty="0">
              <a:latin typeface="Comic Sans MS" pitchFamily="66" charset="0"/>
            </a:endParaRPr>
          </a:p>
        </p:txBody>
      </p:sp>
    </p:spTree>
    <p:extLst>
      <p:ext uri="{BB962C8B-B14F-4D97-AF65-F5344CB8AC3E}">
        <p14:creationId xmlns:p14="http://schemas.microsoft.com/office/powerpoint/2010/main" val="142331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28600" y="457200"/>
            <a:ext cx="8534400" cy="823913"/>
          </a:xfrm>
          <a:prstGeom prst="rect">
            <a:avLst/>
          </a:prstGeom>
          <a:noFill/>
          <a:ln w="9525">
            <a:noFill/>
            <a:miter lim="800000"/>
            <a:headEnd/>
            <a:tailEnd/>
          </a:ln>
        </p:spPr>
        <p:txBody>
          <a:bodyPr>
            <a:spAutoFit/>
          </a:bodyPr>
          <a:lstStyle/>
          <a:p>
            <a:pPr algn="ctr">
              <a:spcBef>
                <a:spcPct val="50000"/>
              </a:spcBef>
              <a:defRPr/>
            </a:pPr>
            <a:r>
              <a:rPr lang="en-US" sz="4800" b="1" dirty="0">
                <a:solidFill>
                  <a:schemeClr val="bg1">
                    <a:lumMod val="25000"/>
                  </a:schemeClr>
                </a:solidFill>
                <a:latin typeface="Comic Sans MS" pitchFamily="66" charset="0"/>
              </a:rPr>
              <a:t>Warning – Cost Transfers!</a:t>
            </a:r>
          </a:p>
        </p:txBody>
      </p:sp>
      <p:sp>
        <p:nvSpPr>
          <p:cNvPr id="24579" name="Text Box 3"/>
          <p:cNvSpPr txBox="1">
            <a:spLocks noChangeArrowheads="1"/>
          </p:cNvSpPr>
          <p:nvPr/>
        </p:nvSpPr>
        <p:spPr bwMode="auto">
          <a:xfrm>
            <a:off x="0" y="1371600"/>
            <a:ext cx="8915400" cy="4739759"/>
          </a:xfrm>
          <a:prstGeom prst="rect">
            <a:avLst/>
          </a:prstGeom>
          <a:noFill/>
          <a:ln w="9525">
            <a:noFill/>
            <a:miter lim="800000"/>
            <a:headEnd/>
            <a:tailEnd/>
          </a:ln>
        </p:spPr>
        <p:txBody>
          <a:bodyPr>
            <a:spAutoFit/>
          </a:bodyPr>
          <a:lstStyle/>
          <a:p>
            <a:pPr lvl="1" indent="-1588">
              <a:tabLst>
                <a:tab pos="1944688" algn="l"/>
              </a:tabLst>
            </a:pPr>
            <a:r>
              <a:rPr lang="en-US" sz="3000" dirty="0">
                <a:latin typeface="Comic Sans MS" pitchFamily="66" charset="0"/>
              </a:rPr>
              <a:t>“Any cost allocable to a particular sponsored agreement under the standards provided in this Circular may not be shifted to other sponsored agreements in order to meet deficiencies caused by overruns or other fund considerations, to avoid restrictions imposed by law or by terms of the sponsored agreement or for other reasons of convenience.”</a:t>
            </a:r>
          </a:p>
          <a:p>
            <a:pPr lvl="1" indent="-1588">
              <a:tabLst>
                <a:tab pos="1944688" algn="l"/>
              </a:tabLst>
            </a:pPr>
            <a:r>
              <a:rPr lang="en-US" sz="3200" dirty="0">
                <a:latin typeface="Comic Sans MS" pitchFamily="66" charset="0"/>
              </a:rPr>
              <a:t>                                          </a:t>
            </a:r>
            <a:r>
              <a:rPr lang="en-US" sz="2800" dirty="0">
                <a:latin typeface="Comic Sans MS" pitchFamily="66" charset="0"/>
              </a:rPr>
              <a:t>Section C.4.b.</a:t>
            </a:r>
          </a:p>
        </p:txBody>
      </p:sp>
    </p:spTree>
    <p:extLst>
      <p:ext uri="{BB962C8B-B14F-4D97-AF65-F5344CB8AC3E}">
        <p14:creationId xmlns:p14="http://schemas.microsoft.com/office/powerpoint/2010/main" val="8737803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3"/>
          <p:cNvSpPr txBox="1">
            <a:spLocks noChangeArrowheads="1"/>
          </p:cNvSpPr>
          <p:nvPr/>
        </p:nvSpPr>
        <p:spPr bwMode="auto">
          <a:xfrm>
            <a:off x="685800" y="1447800"/>
            <a:ext cx="8305800" cy="1384300"/>
          </a:xfrm>
          <a:prstGeom prst="rect">
            <a:avLst/>
          </a:prstGeom>
          <a:noFill/>
          <a:ln w="9525">
            <a:noFill/>
            <a:miter lim="800000"/>
            <a:headEnd/>
            <a:tailEnd/>
          </a:ln>
        </p:spPr>
        <p:txBody>
          <a:bodyPr>
            <a:spAutoFit/>
          </a:bodyPr>
          <a:lstStyle/>
          <a:p>
            <a:pPr marL="114300" lvl="1"/>
            <a:r>
              <a:rPr lang="en-US" sz="2800" b="1" u="sng" dirty="0">
                <a:solidFill>
                  <a:srgbClr val="C00000"/>
                </a:solidFill>
                <a:latin typeface="Comic Sans MS" pitchFamily="66" charset="0"/>
              </a:rPr>
              <a:t>Tests of </a:t>
            </a:r>
            <a:r>
              <a:rPr lang="en-US" sz="2800" b="1" u="sng" dirty="0" err="1">
                <a:solidFill>
                  <a:srgbClr val="C00000"/>
                </a:solidFill>
                <a:latin typeface="Comic Sans MS" pitchFamily="66" charset="0"/>
              </a:rPr>
              <a:t>Allowability</a:t>
            </a:r>
            <a:r>
              <a:rPr lang="en-US" sz="2800" dirty="0">
                <a:solidFill>
                  <a:srgbClr val="C00000"/>
                </a:solidFill>
                <a:latin typeface="Comic Sans MS" pitchFamily="66" charset="0"/>
              </a:rPr>
              <a:t>:  </a:t>
            </a:r>
            <a:r>
              <a:rPr lang="en-US" sz="2800" dirty="0">
                <a:latin typeface="Comic Sans MS" pitchFamily="66" charset="0"/>
              </a:rPr>
              <a:t>in order to be allowable as either a direct or indirect cost, a cost must be:</a:t>
            </a:r>
            <a:endParaRPr lang="en-US" sz="2400" dirty="0">
              <a:latin typeface="Comic Sans MS" pitchFamily="66" charset="0"/>
            </a:endParaRPr>
          </a:p>
        </p:txBody>
      </p:sp>
      <p:sp>
        <p:nvSpPr>
          <p:cNvPr id="25604" name="Text Box 4"/>
          <p:cNvSpPr txBox="1">
            <a:spLocks noChangeArrowheads="1"/>
          </p:cNvSpPr>
          <p:nvPr/>
        </p:nvSpPr>
        <p:spPr bwMode="auto">
          <a:xfrm>
            <a:off x="457200" y="2819400"/>
            <a:ext cx="8534400" cy="3754874"/>
          </a:xfrm>
          <a:prstGeom prst="rect">
            <a:avLst/>
          </a:prstGeom>
          <a:noFill/>
          <a:ln w="9525">
            <a:noFill/>
            <a:miter lim="800000"/>
            <a:headEnd/>
            <a:tailEnd/>
          </a:ln>
        </p:spPr>
        <p:txBody>
          <a:bodyPr>
            <a:spAutoFit/>
          </a:bodyPr>
          <a:lstStyle/>
          <a:p>
            <a:pPr marL="738188" indent="-457200">
              <a:spcBef>
                <a:spcPct val="50000"/>
              </a:spcBef>
              <a:buFont typeface="+mj-lt"/>
              <a:buAutoNum type="arabicPeriod"/>
              <a:tabLst>
                <a:tab pos="576263" algn="l"/>
              </a:tabLst>
              <a:defRPr/>
            </a:pPr>
            <a:r>
              <a:rPr lang="en-US" sz="2800" dirty="0">
                <a:latin typeface="Comic Sans MS" pitchFamily="66" charset="0"/>
              </a:rPr>
              <a:t>  Reasonable</a:t>
            </a:r>
          </a:p>
          <a:p>
            <a:pPr marL="738188" indent="-457200">
              <a:spcBef>
                <a:spcPct val="50000"/>
              </a:spcBef>
              <a:buFont typeface="+mj-lt"/>
              <a:buAutoNum type="arabicPeriod"/>
              <a:tabLst>
                <a:tab pos="576263" algn="l"/>
              </a:tabLst>
              <a:defRPr/>
            </a:pPr>
            <a:r>
              <a:rPr lang="en-US" sz="2800" dirty="0">
                <a:latin typeface="Comic Sans MS" pitchFamily="66" charset="0"/>
              </a:rPr>
              <a:t>  Allocable under A-21 principles/methods</a:t>
            </a:r>
          </a:p>
          <a:p>
            <a:pPr marL="738188" indent="-457200">
              <a:spcBef>
                <a:spcPct val="50000"/>
              </a:spcBef>
              <a:buFont typeface="+mj-lt"/>
              <a:buAutoNum type="arabicPeriod"/>
              <a:tabLst>
                <a:tab pos="576263" algn="l"/>
              </a:tabLst>
              <a:defRPr/>
            </a:pPr>
            <a:r>
              <a:rPr lang="en-US" sz="2800" dirty="0">
                <a:latin typeface="Comic Sans MS" pitchFamily="66" charset="0"/>
              </a:rPr>
              <a:t>  Treated consistently</a:t>
            </a:r>
          </a:p>
          <a:p>
            <a:pPr marL="738187" indent="-457200">
              <a:spcBef>
                <a:spcPct val="50000"/>
              </a:spcBef>
              <a:buFont typeface="+mj-lt"/>
              <a:buAutoNum type="arabicPeriod"/>
              <a:tabLst>
                <a:tab pos="576263" algn="l"/>
              </a:tabLst>
              <a:defRPr/>
            </a:pPr>
            <a:r>
              <a:rPr lang="en-US" sz="2800" dirty="0">
                <a:latin typeface="Comic Sans MS" pitchFamily="66" charset="0"/>
              </a:rPr>
              <a:t>  </a:t>
            </a:r>
            <a:r>
              <a:rPr lang="en-US" sz="2800" dirty="0">
                <a:solidFill>
                  <a:srgbClr val="C00000"/>
                </a:solidFill>
                <a:latin typeface="Comic Sans MS" pitchFamily="66" charset="0"/>
              </a:rPr>
              <a:t>Conforms with </a:t>
            </a:r>
            <a:r>
              <a:rPr lang="en-US" sz="2800" dirty="0" smtClean="0">
                <a:solidFill>
                  <a:srgbClr val="C00000"/>
                </a:solidFill>
                <a:latin typeface="Comic Sans MS" pitchFamily="66" charset="0"/>
              </a:rPr>
              <a:t>the limitations/exclusions 	 	 under A-21 and any specific </a:t>
            </a:r>
            <a:r>
              <a:rPr lang="en-US" sz="2800" dirty="0">
                <a:solidFill>
                  <a:srgbClr val="C00000"/>
                </a:solidFill>
                <a:latin typeface="Comic Sans MS" pitchFamily="66" charset="0"/>
              </a:rPr>
              <a:t>exclusions </a:t>
            </a:r>
            <a:r>
              <a:rPr lang="en-US" sz="2800" dirty="0" smtClean="0">
                <a:solidFill>
                  <a:srgbClr val="C00000"/>
                </a:solidFill>
                <a:latin typeface="Comic Sans MS" pitchFamily="66" charset="0"/>
              </a:rPr>
              <a:t>	 	 under a sponsored agreement required by 	 	 law or policy </a:t>
            </a:r>
            <a:endParaRPr lang="en-US" sz="2800" dirty="0">
              <a:solidFill>
                <a:srgbClr val="C00000"/>
              </a:solidFill>
              <a:latin typeface="Comic Sans MS" pitchFamily="66" charset="0"/>
            </a:endParaRPr>
          </a:p>
        </p:txBody>
      </p:sp>
      <p:sp>
        <p:nvSpPr>
          <p:cNvPr id="5" name="Text Box 2"/>
          <p:cNvSpPr txBox="1">
            <a:spLocks noChangeArrowheads="1"/>
          </p:cNvSpPr>
          <p:nvPr/>
        </p:nvSpPr>
        <p:spPr bwMode="auto">
          <a:xfrm>
            <a:off x="381000" y="228600"/>
            <a:ext cx="8534400" cy="769441"/>
          </a:xfrm>
          <a:prstGeom prst="rect">
            <a:avLst/>
          </a:prstGeom>
          <a:solidFill>
            <a:srgbClr val="C00000"/>
          </a:solidFill>
          <a:ln w="38100">
            <a:headEnd/>
            <a:tailEnd/>
          </a:ln>
          <a:effectLst/>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defRPr/>
            </a:pPr>
            <a:r>
              <a:rPr lang="en-US" sz="4400" dirty="0">
                <a:solidFill>
                  <a:srgbClr val="FFFFFF"/>
                </a:solidFill>
                <a:latin typeface="Comic Sans MS" pitchFamily="66" charset="0"/>
              </a:rPr>
              <a:t>A-21 Cost Principles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3"/>
          <p:cNvSpPr txBox="1">
            <a:spLocks noChangeArrowheads="1"/>
          </p:cNvSpPr>
          <p:nvPr/>
        </p:nvSpPr>
        <p:spPr bwMode="auto">
          <a:xfrm>
            <a:off x="0" y="1219200"/>
            <a:ext cx="9144000" cy="646113"/>
          </a:xfrm>
          <a:prstGeom prst="rect">
            <a:avLst/>
          </a:prstGeom>
          <a:noFill/>
          <a:ln w="9525">
            <a:noFill/>
            <a:miter lim="800000"/>
            <a:headEnd/>
            <a:tailEnd/>
          </a:ln>
        </p:spPr>
        <p:txBody>
          <a:bodyPr>
            <a:spAutoFit/>
          </a:bodyPr>
          <a:lstStyle/>
          <a:p>
            <a:pPr marL="636588" lvl="1" indent="-522288" algn="ctr"/>
            <a:r>
              <a:rPr lang="en-US" sz="3600" b="1" dirty="0">
                <a:solidFill>
                  <a:srgbClr val="C00000"/>
                </a:solidFill>
                <a:latin typeface="Comic Sans MS" pitchFamily="66" charset="0"/>
              </a:rPr>
              <a:t>Limitation/Exclusions</a:t>
            </a:r>
            <a:r>
              <a:rPr lang="en-US" sz="3600" b="1" u="sng" dirty="0">
                <a:solidFill>
                  <a:srgbClr val="1C9903"/>
                </a:solidFill>
                <a:latin typeface="Comic Sans MS" pitchFamily="66" charset="0"/>
              </a:rPr>
              <a:t> </a:t>
            </a:r>
            <a:endParaRPr lang="en-US" sz="3600" b="1" dirty="0">
              <a:solidFill>
                <a:srgbClr val="1C9903"/>
              </a:solidFill>
              <a:latin typeface="Comic Sans MS" pitchFamily="66" charset="0"/>
            </a:endParaRPr>
          </a:p>
        </p:txBody>
      </p:sp>
      <p:sp>
        <p:nvSpPr>
          <p:cNvPr id="30723" name="Text Box 4"/>
          <p:cNvSpPr txBox="1">
            <a:spLocks noChangeArrowheads="1"/>
          </p:cNvSpPr>
          <p:nvPr/>
        </p:nvSpPr>
        <p:spPr bwMode="auto">
          <a:xfrm>
            <a:off x="228600" y="1828800"/>
            <a:ext cx="8382000" cy="4586288"/>
          </a:xfrm>
          <a:prstGeom prst="rect">
            <a:avLst/>
          </a:prstGeom>
          <a:noFill/>
          <a:ln w="9525">
            <a:noFill/>
            <a:miter lim="800000"/>
            <a:headEnd/>
            <a:tailEnd/>
          </a:ln>
        </p:spPr>
        <p:txBody>
          <a:bodyPr>
            <a:spAutoFit/>
          </a:bodyPr>
          <a:lstStyle/>
          <a:p>
            <a:pPr marL="455613" indent="-455613">
              <a:spcBef>
                <a:spcPct val="50000"/>
              </a:spcBef>
              <a:tabLst>
                <a:tab pos="804863" algn="l"/>
              </a:tabLst>
            </a:pPr>
            <a:r>
              <a:rPr lang="en-US" sz="2400" dirty="0">
                <a:latin typeface="Comic Sans MS" pitchFamily="66" charset="0"/>
              </a:rPr>
              <a:t>	Section J provides specific guidance to assist in </a:t>
            </a:r>
            <a:r>
              <a:rPr lang="en-US" sz="2400" dirty="0" smtClean="0">
                <a:latin typeface="Comic Sans MS" pitchFamily="66" charset="0"/>
              </a:rPr>
              <a:t>determining the </a:t>
            </a:r>
            <a:r>
              <a:rPr lang="en-US" sz="2400" dirty="0">
                <a:latin typeface="Comic Sans MS" pitchFamily="66" charset="0"/>
              </a:rPr>
              <a:t>potential </a:t>
            </a:r>
            <a:r>
              <a:rPr lang="en-US" sz="2400" dirty="0" err="1">
                <a:latin typeface="Comic Sans MS" pitchFamily="66" charset="0"/>
              </a:rPr>
              <a:t>allowability</a:t>
            </a:r>
            <a:r>
              <a:rPr lang="en-US" sz="2400" dirty="0">
                <a:latin typeface="Comic Sans MS" pitchFamily="66" charset="0"/>
              </a:rPr>
              <a:t> of 54 specific expense categories.  Some are allowable under certain circumstances, others (including those listed below) are always unallowable.</a:t>
            </a:r>
          </a:p>
          <a:p>
            <a:pPr marL="455613" indent="-455613">
              <a:spcBef>
                <a:spcPct val="50000"/>
              </a:spcBef>
              <a:buFont typeface="Wingdings" pitchFamily="2" charset="2"/>
              <a:buChar char="§"/>
              <a:tabLst>
                <a:tab pos="804863" algn="l"/>
              </a:tabLst>
            </a:pPr>
            <a:endParaRPr lang="en-US" sz="800" dirty="0">
              <a:latin typeface="Comic Sans MS" pitchFamily="66" charset="0"/>
            </a:endParaRPr>
          </a:p>
          <a:p>
            <a:pPr marL="569913" lvl="1">
              <a:buFont typeface="Wingdings" pitchFamily="2" charset="2"/>
              <a:buChar char="§"/>
              <a:tabLst>
                <a:tab pos="804863" algn="l"/>
              </a:tabLst>
            </a:pPr>
            <a:r>
              <a:rPr lang="en-US" sz="2000" dirty="0">
                <a:latin typeface="Comic Sans MS" pitchFamily="66" charset="0"/>
              </a:rPr>
              <a:t>  Alcoholic beverages</a:t>
            </a:r>
          </a:p>
          <a:p>
            <a:pPr marL="569913" lvl="1">
              <a:buFont typeface="Wingdings" pitchFamily="2" charset="2"/>
              <a:buChar char="§"/>
              <a:tabLst>
                <a:tab pos="804863" algn="l"/>
              </a:tabLst>
            </a:pPr>
            <a:r>
              <a:rPr lang="en-US" sz="2000" dirty="0">
                <a:latin typeface="Comic Sans MS" pitchFamily="66" charset="0"/>
              </a:rPr>
              <a:t>  Alumni/</a:t>
            </a:r>
            <a:r>
              <a:rPr lang="en-US" sz="2000" dirty="0" err="1">
                <a:latin typeface="Comic Sans MS" pitchFamily="66" charset="0"/>
              </a:rPr>
              <a:t>ae</a:t>
            </a:r>
            <a:r>
              <a:rPr lang="en-US" sz="2000" dirty="0">
                <a:latin typeface="Comic Sans MS" pitchFamily="66" charset="0"/>
              </a:rPr>
              <a:t> Expenses</a:t>
            </a:r>
          </a:p>
          <a:p>
            <a:pPr marL="569913" lvl="1">
              <a:buFont typeface="Wingdings" pitchFamily="2" charset="2"/>
              <a:buChar char="§"/>
              <a:tabLst>
                <a:tab pos="804863" algn="l"/>
              </a:tabLst>
            </a:pPr>
            <a:r>
              <a:rPr lang="en-US" sz="2000" dirty="0">
                <a:latin typeface="Comic Sans MS" pitchFamily="66" charset="0"/>
              </a:rPr>
              <a:t>  Bad debts</a:t>
            </a:r>
          </a:p>
          <a:p>
            <a:pPr marL="569913" lvl="1">
              <a:buFont typeface="Wingdings" pitchFamily="2" charset="2"/>
              <a:buChar char="§"/>
              <a:tabLst>
                <a:tab pos="804863" algn="l"/>
              </a:tabLst>
            </a:pPr>
            <a:r>
              <a:rPr lang="en-US" sz="2000" dirty="0">
                <a:latin typeface="Comic Sans MS" pitchFamily="66" charset="0"/>
              </a:rPr>
              <a:t>  Commencement costs</a:t>
            </a:r>
          </a:p>
          <a:p>
            <a:pPr marL="569913" lvl="1">
              <a:buFont typeface="Wingdings" pitchFamily="2" charset="2"/>
              <a:buChar char="§"/>
              <a:tabLst>
                <a:tab pos="804863" algn="l"/>
              </a:tabLst>
            </a:pPr>
            <a:r>
              <a:rPr lang="en-US" sz="2000" dirty="0">
                <a:latin typeface="Comic Sans MS" pitchFamily="66" charset="0"/>
              </a:rPr>
              <a:t>  Lobbying costs</a:t>
            </a:r>
          </a:p>
          <a:p>
            <a:pPr marL="569913" lvl="1">
              <a:buFont typeface="Wingdings" pitchFamily="2" charset="2"/>
              <a:buChar char="§"/>
              <a:tabLst>
                <a:tab pos="804863" algn="l"/>
              </a:tabLst>
            </a:pPr>
            <a:r>
              <a:rPr lang="en-US" sz="2000" dirty="0">
                <a:latin typeface="Comic Sans MS" pitchFamily="66" charset="0"/>
              </a:rPr>
              <a:t>  Fines and penalties</a:t>
            </a:r>
          </a:p>
          <a:p>
            <a:pPr marL="569913" lvl="1">
              <a:buFont typeface="Wingdings" pitchFamily="2" charset="2"/>
              <a:buChar char="§"/>
              <a:tabLst>
                <a:tab pos="804863" algn="l"/>
              </a:tabLst>
            </a:pPr>
            <a:r>
              <a:rPr lang="en-US" sz="2000" dirty="0">
                <a:latin typeface="Comic Sans MS" pitchFamily="66" charset="0"/>
              </a:rPr>
              <a:t>  Goods/services for personal use</a:t>
            </a:r>
          </a:p>
          <a:p>
            <a:pPr marL="569913" lvl="1">
              <a:buFont typeface="Wingdings" pitchFamily="2" charset="2"/>
              <a:buChar char="§"/>
              <a:tabLst>
                <a:tab pos="804863" algn="l"/>
              </a:tabLst>
            </a:pPr>
            <a:r>
              <a:rPr lang="en-US" sz="2000" dirty="0">
                <a:latin typeface="Comic Sans MS" pitchFamily="66" charset="0"/>
              </a:rPr>
              <a:t>  Losses on other sponsored agreements/contracts</a:t>
            </a:r>
          </a:p>
        </p:txBody>
      </p:sp>
      <p:sp>
        <p:nvSpPr>
          <p:cNvPr id="5" name="Text Box 2"/>
          <p:cNvSpPr txBox="1">
            <a:spLocks noChangeArrowheads="1"/>
          </p:cNvSpPr>
          <p:nvPr/>
        </p:nvSpPr>
        <p:spPr bwMode="auto">
          <a:xfrm>
            <a:off x="381000" y="228600"/>
            <a:ext cx="8534400" cy="769441"/>
          </a:xfrm>
          <a:prstGeom prst="rect">
            <a:avLst/>
          </a:prstGeom>
          <a:solidFill>
            <a:srgbClr val="C00000"/>
          </a:solidFill>
          <a:ln w="38100">
            <a:headEnd/>
            <a:tailEnd/>
          </a:ln>
          <a:effectLst/>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defRPr/>
            </a:pPr>
            <a:r>
              <a:rPr lang="en-US" sz="4400" dirty="0">
                <a:solidFill>
                  <a:srgbClr val="FFFFFF"/>
                </a:solidFill>
                <a:latin typeface="Comic Sans MS" pitchFamily="66" charset="0"/>
              </a:rPr>
              <a:t>A-21 Tests of </a:t>
            </a:r>
            <a:r>
              <a:rPr lang="en-US" sz="4400" dirty="0" err="1">
                <a:solidFill>
                  <a:srgbClr val="FFFFFF"/>
                </a:solidFill>
                <a:latin typeface="Comic Sans MS" pitchFamily="66" charset="0"/>
              </a:rPr>
              <a:t>Allowability</a:t>
            </a:r>
            <a:endParaRPr lang="en-US" sz="4400" dirty="0">
              <a:solidFill>
                <a:srgbClr val="FFFFFF"/>
              </a:solidFill>
              <a:latin typeface="Comic Sans MS" pitchFamily="66"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3"/>
          <p:cNvSpPr txBox="1">
            <a:spLocks noChangeArrowheads="1"/>
          </p:cNvSpPr>
          <p:nvPr/>
        </p:nvSpPr>
        <p:spPr bwMode="auto">
          <a:xfrm>
            <a:off x="0" y="1295400"/>
            <a:ext cx="9144000" cy="1015663"/>
          </a:xfrm>
          <a:prstGeom prst="rect">
            <a:avLst/>
          </a:prstGeom>
          <a:noFill/>
          <a:ln w="9525">
            <a:noFill/>
            <a:miter lim="800000"/>
            <a:headEnd/>
            <a:tailEnd/>
          </a:ln>
        </p:spPr>
        <p:txBody>
          <a:bodyPr>
            <a:spAutoFit/>
          </a:bodyPr>
          <a:lstStyle/>
          <a:p>
            <a:pPr marL="636588" lvl="1" indent="-522288" algn="ctr"/>
            <a:r>
              <a:rPr lang="en-US" sz="3000" b="1" dirty="0">
                <a:solidFill>
                  <a:schemeClr val="bg1">
                    <a:lumMod val="25000"/>
                  </a:schemeClr>
                </a:solidFill>
                <a:latin typeface="Comic Sans MS" pitchFamily="66" charset="0"/>
              </a:rPr>
              <a:t>Limitation/Exclusions Applicable to Specific Sponsored Agreements</a:t>
            </a:r>
          </a:p>
        </p:txBody>
      </p:sp>
      <p:sp>
        <p:nvSpPr>
          <p:cNvPr id="31747" name="Text Box 4"/>
          <p:cNvSpPr txBox="1">
            <a:spLocks noChangeArrowheads="1"/>
          </p:cNvSpPr>
          <p:nvPr/>
        </p:nvSpPr>
        <p:spPr bwMode="auto">
          <a:xfrm>
            <a:off x="533400" y="2362200"/>
            <a:ext cx="8229600" cy="3847207"/>
          </a:xfrm>
          <a:prstGeom prst="rect">
            <a:avLst/>
          </a:prstGeom>
          <a:noFill/>
          <a:ln w="9525">
            <a:noFill/>
            <a:miter lim="800000"/>
            <a:headEnd/>
            <a:tailEnd/>
          </a:ln>
        </p:spPr>
        <p:txBody>
          <a:bodyPr wrap="square">
            <a:spAutoFit/>
          </a:bodyPr>
          <a:lstStyle/>
          <a:p>
            <a:pPr>
              <a:spcBef>
                <a:spcPct val="50000"/>
              </a:spcBef>
              <a:tabLst>
                <a:tab pos="804863" algn="l"/>
              </a:tabLst>
            </a:pPr>
            <a:r>
              <a:rPr lang="en-US" sz="2800" dirty="0" smtClean="0">
                <a:latin typeface="Comic Sans MS" pitchFamily="66" charset="0"/>
              </a:rPr>
              <a:t>Some sponsored </a:t>
            </a:r>
            <a:r>
              <a:rPr lang="en-US" sz="2800" dirty="0">
                <a:latin typeface="Comic Sans MS" pitchFamily="66" charset="0"/>
              </a:rPr>
              <a:t>agreements may be subject to </a:t>
            </a:r>
            <a:r>
              <a:rPr lang="en-US" sz="2800" dirty="0" smtClean="0">
                <a:latin typeface="Comic Sans MS" pitchFamily="66" charset="0"/>
              </a:rPr>
              <a:t>either </a:t>
            </a:r>
            <a:r>
              <a:rPr lang="en-US" sz="2800" u="sng" dirty="0" smtClean="0">
                <a:latin typeface="Comic Sans MS" pitchFamily="66" charset="0"/>
              </a:rPr>
              <a:t>statutory </a:t>
            </a:r>
            <a:r>
              <a:rPr lang="en-US" sz="2800" u="sng" dirty="0">
                <a:latin typeface="Comic Sans MS" pitchFamily="66" charset="0"/>
              </a:rPr>
              <a:t>limits</a:t>
            </a:r>
            <a:r>
              <a:rPr lang="en-US" sz="2800" dirty="0">
                <a:latin typeface="Comic Sans MS" pitchFamily="66" charset="0"/>
              </a:rPr>
              <a:t> </a:t>
            </a:r>
            <a:r>
              <a:rPr lang="en-US" sz="2800" dirty="0" smtClean="0">
                <a:latin typeface="Comic Sans MS" pitchFamily="66" charset="0"/>
              </a:rPr>
              <a:t>or </a:t>
            </a:r>
            <a:r>
              <a:rPr lang="en-US" sz="2800" u="sng" dirty="0" smtClean="0">
                <a:latin typeface="Comic Sans MS" pitchFamily="66" charset="0"/>
              </a:rPr>
              <a:t>agency policy</a:t>
            </a:r>
            <a:r>
              <a:rPr lang="en-US" sz="2800" dirty="0" smtClean="0">
                <a:latin typeface="Comic Sans MS" pitchFamily="66" charset="0"/>
              </a:rPr>
              <a:t> limiting the allowance </a:t>
            </a:r>
            <a:r>
              <a:rPr lang="en-US" sz="2800" dirty="0">
                <a:latin typeface="Comic Sans MS" pitchFamily="66" charset="0"/>
              </a:rPr>
              <a:t>of </a:t>
            </a:r>
            <a:r>
              <a:rPr lang="en-US" sz="2800" dirty="0" smtClean="0">
                <a:latin typeface="Comic Sans MS" pitchFamily="66" charset="0"/>
              </a:rPr>
              <a:t>certain costs.  Examples include:</a:t>
            </a:r>
          </a:p>
          <a:p>
            <a:pPr marL="457200" indent="-457200">
              <a:spcBef>
                <a:spcPct val="50000"/>
              </a:spcBef>
              <a:buFont typeface="Arial" pitchFamily="34" charset="0"/>
              <a:buChar char="•"/>
              <a:tabLst>
                <a:tab pos="804863" algn="l"/>
              </a:tabLst>
            </a:pPr>
            <a:r>
              <a:rPr lang="en-US" sz="2400" dirty="0" smtClean="0">
                <a:latin typeface="Comic Sans MS" pitchFamily="66" charset="0"/>
              </a:rPr>
              <a:t>NIH </a:t>
            </a:r>
            <a:r>
              <a:rPr lang="en-US" sz="2400" dirty="0">
                <a:latin typeface="Comic Sans MS" pitchFamily="66" charset="0"/>
              </a:rPr>
              <a:t>salary </a:t>
            </a:r>
            <a:r>
              <a:rPr lang="en-US" sz="2400" dirty="0" smtClean="0">
                <a:latin typeface="Comic Sans MS" pitchFamily="66" charset="0"/>
              </a:rPr>
              <a:t>caps</a:t>
            </a:r>
          </a:p>
          <a:p>
            <a:pPr marL="457200" indent="-457200">
              <a:spcBef>
                <a:spcPct val="50000"/>
              </a:spcBef>
              <a:buFont typeface="Arial" pitchFamily="34" charset="0"/>
              <a:buChar char="•"/>
              <a:tabLst>
                <a:tab pos="804863" algn="l"/>
              </a:tabLst>
            </a:pPr>
            <a:r>
              <a:rPr lang="en-US" sz="2400" dirty="0" smtClean="0">
                <a:latin typeface="Comic Sans MS" pitchFamily="66" charset="0"/>
              </a:rPr>
              <a:t>NSF REU limitations on F&amp;A rate</a:t>
            </a:r>
          </a:p>
          <a:p>
            <a:pPr marL="457200" indent="-457200">
              <a:spcBef>
                <a:spcPct val="50000"/>
              </a:spcBef>
              <a:buFont typeface="Arial" pitchFamily="34" charset="0"/>
              <a:buChar char="•"/>
              <a:tabLst>
                <a:tab pos="804863" algn="l"/>
              </a:tabLst>
            </a:pPr>
            <a:r>
              <a:rPr lang="en-US" sz="2400" dirty="0" smtClean="0">
                <a:latin typeface="Comic Sans MS" pitchFamily="66" charset="0"/>
              </a:rPr>
              <a:t>Infrastructure grants may only allow equipment, no personnel or supplies</a:t>
            </a:r>
            <a:endParaRPr lang="en-US" sz="2400" u="sng" dirty="0">
              <a:latin typeface="Comic Sans MS" pitchFamily="66" charset="0"/>
            </a:endParaRPr>
          </a:p>
        </p:txBody>
      </p:sp>
      <p:sp>
        <p:nvSpPr>
          <p:cNvPr id="873477" name="Text Box 5"/>
          <p:cNvSpPr txBox="1">
            <a:spLocks noChangeArrowheads="1"/>
          </p:cNvSpPr>
          <p:nvPr/>
        </p:nvSpPr>
        <p:spPr bwMode="auto">
          <a:xfrm>
            <a:off x="228600" y="4800600"/>
            <a:ext cx="8915400" cy="523220"/>
          </a:xfrm>
          <a:prstGeom prst="rect">
            <a:avLst/>
          </a:prstGeom>
          <a:noFill/>
          <a:ln w="9525">
            <a:noFill/>
            <a:miter lim="800000"/>
            <a:headEnd/>
            <a:tailEnd/>
          </a:ln>
        </p:spPr>
        <p:txBody>
          <a:bodyPr>
            <a:spAutoFit/>
          </a:bodyPr>
          <a:lstStyle/>
          <a:p>
            <a:pPr>
              <a:spcBef>
                <a:spcPct val="50000"/>
              </a:spcBef>
              <a:tabLst>
                <a:tab pos="804863" algn="l"/>
              </a:tabLst>
            </a:pPr>
            <a:endParaRPr lang="en-US" sz="2800" dirty="0">
              <a:latin typeface="Comic Sans MS" pitchFamily="66" charset="0"/>
            </a:endParaRPr>
          </a:p>
        </p:txBody>
      </p:sp>
      <p:sp>
        <p:nvSpPr>
          <p:cNvPr id="6" name="Text Box 2"/>
          <p:cNvSpPr txBox="1">
            <a:spLocks noChangeArrowheads="1"/>
          </p:cNvSpPr>
          <p:nvPr/>
        </p:nvSpPr>
        <p:spPr bwMode="auto">
          <a:xfrm>
            <a:off x="381000" y="228600"/>
            <a:ext cx="8534400" cy="769441"/>
          </a:xfrm>
          <a:prstGeom prst="rect">
            <a:avLst/>
          </a:prstGeom>
          <a:solidFill>
            <a:srgbClr val="C00000"/>
          </a:solidFill>
          <a:ln w="38100">
            <a:headEnd/>
            <a:tailEnd/>
          </a:ln>
          <a:effectLst/>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defRPr/>
            </a:pPr>
            <a:r>
              <a:rPr lang="en-US" sz="4400" dirty="0">
                <a:solidFill>
                  <a:srgbClr val="FFFFFF"/>
                </a:solidFill>
                <a:latin typeface="Comic Sans MS" pitchFamily="66" charset="0"/>
              </a:rPr>
              <a:t>A-21 Tests of </a:t>
            </a:r>
            <a:r>
              <a:rPr lang="en-US" sz="4400" dirty="0" err="1">
                <a:solidFill>
                  <a:srgbClr val="FFFFFF"/>
                </a:solidFill>
                <a:latin typeface="Comic Sans MS" pitchFamily="66" charset="0"/>
              </a:rPr>
              <a:t>Allowability</a:t>
            </a:r>
            <a:endParaRPr lang="en-US" sz="4400" dirty="0">
              <a:solidFill>
                <a:srgbClr val="FFFFFF"/>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8734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3477"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381000" y="1626275"/>
            <a:ext cx="8458200" cy="2031325"/>
          </a:xfrm>
          <a:prstGeom prst="rect">
            <a:avLst/>
          </a:prstGeom>
          <a:noFill/>
          <a:ln w="9525">
            <a:noFill/>
            <a:miter lim="800000"/>
            <a:headEnd/>
            <a:tailEnd/>
          </a:ln>
        </p:spPr>
        <p:txBody>
          <a:bodyPr wrap="square">
            <a:spAutoFit/>
          </a:bodyPr>
          <a:lstStyle/>
          <a:p>
            <a:pPr algn="ctr"/>
            <a:r>
              <a:rPr lang="en-US" sz="2800" dirty="0" smtClean="0">
                <a:latin typeface="Comic Sans MS" pitchFamily="66" charset="0"/>
              </a:rPr>
              <a:t>“All unallowable costs shall be </a:t>
            </a:r>
            <a:r>
              <a:rPr lang="en-US" sz="2800" u="sng" dirty="0" smtClean="0">
                <a:latin typeface="Comic Sans MS" pitchFamily="66" charset="0"/>
              </a:rPr>
              <a:t>identified</a:t>
            </a:r>
            <a:r>
              <a:rPr lang="en-US" sz="2800" dirty="0" smtClean="0">
                <a:latin typeface="Comic Sans MS" pitchFamily="66" charset="0"/>
              </a:rPr>
              <a:t> and </a:t>
            </a:r>
            <a:r>
              <a:rPr lang="en-US" sz="2800" u="sng" dirty="0" smtClean="0">
                <a:latin typeface="Comic Sans MS" pitchFamily="66" charset="0"/>
              </a:rPr>
              <a:t>excluded</a:t>
            </a:r>
            <a:r>
              <a:rPr lang="en-US" sz="2800" dirty="0" smtClean="0">
                <a:latin typeface="Comic Sans MS" pitchFamily="66" charset="0"/>
              </a:rPr>
              <a:t> from any billing, claim, or proposal under a federal award.” </a:t>
            </a:r>
          </a:p>
          <a:p>
            <a:pPr marL="455613" indent="-455613">
              <a:spcBef>
                <a:spcPct val="50000"/>
              </a:spcBef>
              <a:buClr>
                <a:schemeClr val="accent6">
                  <a:lumMod val="50000"/>
                </a:schemeClr>
              </a:buClr>
              <a:tabLst>
                <a:tab pos="804863" algn="l"/>
              </a:tabLst>
              <a:defRPr/>
            </a:pPr>
            <a:r>
              <a:rPr lang="en-US" sz="2800" b="1" dirty="0">
                <a:latin typeface="Comic Sans MS" pitchFamily="66" charset="0"/>
              </a:rPr>
              <a:t>	</a:t>
            </a:r>
            <a:r>
              <a:rPr lang="en-US" sz="2800" dirty="0">
                <a:latin typeface="Comic Sans MS" pitchFamily="66" charset="0"/>
              </a:rPr>
              <a:t> </a:t>
            </a:r>
          </a:p>
        </p:txBody>
      </p:sp>
      <p:sp>
        <p:nvSpPr>
          <p:cNvPr id="6" name="Text Box 2"/>
          <p:cNvSpPr txBox="1">
            <a:spLocks noChangeArrowheads="1"/>
          </p:cNvSpPr>
          <p:nvPr/>
        </p:nvSpPr>
        <p:spPr bwMode="auto">
          <a:xfrm>
            <a:off x="381000" y="228600"/>
            <a:ext cx="8458200" cy="1138773"/>
          </a:xfrm>
          <a:prstGeom prst="rect">
            <a:avLst/>
          </a:prstGeom>
          <a:solidFill>
            <a:schemeClr val="bg1">
              <a:lumMod val="25000"/>
            </a:schemeClr>
          </a:solidFill>
          <a:ln w="38100">
            <a:headEnd/>
            <a:tailEnd/>
          </a:ln>
          <a:effectLst/>
        </p:spPr>
        <p:style>
          <a:lnRef idx="2">
            <a:schemeClr val="dk1"/>
          </a:lnRef>
          <a:fillRef idx="1">
            <a:schemeClr val="lt1"/>
          </a:fillRef>
          <a:effectRef idx="0">
            <a:schemeClr val="dk1"/>
          </a:effectRef>
          <a:fontRef idx="minor">
            <a:schemeClr val="dk1"/>
          </a:fontRef>
        </p:style>
        <p:txBody>
          <a:bodyPr wrap="square">
            <a:spAutoFit/>
          </a:bodyPr>
          <a:lstStyle/>
          <a:p>
            <a:pPr marL="455613" indent="-455613" algn="ctr">
              <a:tabLst>
                <a:tab pos="804863" algn="l"/>
              </a:tabLst>
              <a:defRPr/>
            </a:pPr>
            <a:r>
              <a:rPr lang="en-US" sz="3400" dirty="0" smtClean="0">
                <a:solidFill>
                  <a:srgbClr val="FFFFFF"/>
                </a:solidFill>
                <a:latin typeface="Comic Sans MS" pitchFamily="66" charset="0"/>
              </a:rPr>
              <a:t>CAS 505 – Accounting for      Unallowable Costs</a:t>
            </a:r>
            <a:endParaRPr lang="en-US" sz="3400" dirty="0">
              <a:solidFill>
                <a:srgbClr val="FFFFFF"/>
              </a:solidFill>
              <a:latin typeface="Comic Sans MS" pitchFamily="66" charset="0"/>
            </a:endParaRPr>
          </a:p>
        </p:txBody>
      </p:sp>
      <p:sp>
        <p:nvSpPr>
          <p:cNvPr id="14" name="TextBox 13"/>
          <p:cNvSpPr txBox="1"/>
          <p:nvPr/>
        </p:nvSpPr>
        <p:spPr>
          <a:xfrm>
            <a:off x="533400" y="3124200"/>
            <a:ext cx="8153400" cy="2677656"/>
          </a:xfrm>
          <a:prstGeom prst="rect">
            <a:avLst/>
          </a:prstGeom>
          <a:solidFill>
            <a:srgbClr val="FFFF66"/>
          </a:solidFill>
          <a:ln w="28575"/>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n-US" sz="2800" dirty="0" smtClean="0">
                <a:solidFill>
                  <a:schemeClr val="tx1"/>
                </a:solidFill>
                <a:latin typeface="Comic Sans MS" pitchFamily="66" charset="0"/>
              </a:rPr>
              <a:t>The cost of any work not authorized by a sponsored agreement, whether or not related to the performance of a proposed or existing sponsored agreement, shall be accounted for in a manner which permits ready separation from </a:t>
            </a:r>
            <a:r>
              <a:rPr lang="en-US" sz="2800" smtClean="0">
                <a:solidFill>
                  <a:schemeClr val="tx1"/>
                </a:solidFill>
                <a:latin typeface="Comic Sans MS" pitchFamily="66" charset="0"/>
              </a:rPr>
              <a:t>the cost </a:t>
            </a:r>
            <a:r>
              <a:rPr lang="en-US" sz="2800" dirty="0" smtClean="0">
                <a:solidFill>
                  <a:schemeClr val="tx1"/>
                </a:solidFill>
                <a:latin typeface="Comic Sans MS" pitchFamily="66" charset="0"/>
              </a:rPr>
              <a:t>of authorized work projects.</a:t>
            </a:r>
            <a:endParaRPr lang="en-US" sz="2800" dirty="0">
              <a:solidFill>
                <a:schemeClr val="tx1"/>
              </a:solidFill>
              <a:latin typeface="Comic Sans MS" pitchFamily="66" charset="0"/>
            </a:endParaRPr>
          </a:p>
        </p:txBody>
      </p:sp>
    </p:spTree>
    <p:extLst>
      <p:ext uri="{BB962C8B-B14F-4D97-AF65-F5344CB8AC3E}">
        <p14:creationId xmlns:p14="http://schemas.microsoft.com/office/powerpoint/2010/main" val="2741944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381000" y="1626275"/>
            <a:ext cx="8458200" cy="2031325"/>
          </a:xfrm>
          <a:prstGeom prst="rect">
            <a:avLst/>
          </a:prstGeom>
          <a:noFill/>
          <a:ln w="9525">
            <a:noFill/>
            <a:miter lim="800000"/>
            <a:headEnd/>
            <a:tailEnd/>
          </a:ln>
        </p:spPr>
        <p:txBody>
          <a:bodyPr wrap="square">
            <a:spAutoFit/>
          </a:bodyPr>
          <a:lstStyle/>
          <a:p>
            <a:pPr algn="ctr"/>
            <a:r>
              <a:rPr lang="en-US" sz="2800" dirty="0" smtClean="0">
                <a:latin typeface="Comic Sans MS" pitchFamily="66" charset="0"/>
              </a:rPr>
              <a:t>“All unallowable costs shall be </a:t>
            </a:r>
            <a:r>
              <a:rPr lang="en-US" sz="2800" u="sng" dirty="0" smtClean="0">
                <a:latin typeface="Comic Sans MS" pitchFamily="66" charset="0"/>
              </a:rPr>
              <a:t>identified</a:t>
            </a:r>
            <a:r>
              <a:rPr lang="en-US" sz="2800" dirty="0" smtClean="0">
                <a:latin typeface="Comic Sans MS" pitchFamily="66" charset="0"/>
              </a:rPr>
              <a:t> and </a:t>
            </a:r>
            <a:r>
              <a:rPr lang="en-US" sz="2800" u="sng" dirty="0" smtClean="0">
                <a:latin typeface="Comic Sans MS" pitchFamily="66" charset="0"/>
              </a:rPr>
              <a:t>excluded</a:t>
            </a:r>
            <a:r>
              <a:rPr lang="en-US" sz="2800" dirty="0" smtClean="0">
                <a:latin typeface="Comic Sans MS" pitchFamily="66" charset="0"/>
              </a:rPr>
              <a:t> from any billing, claim, or proposal under a federal award.” </a:t>
            </a:r>
          </a:p>
          <a:p>
            <a:pPr marL="455613" indent="-455613">
              <a:spcBef>
                <a:spcPct val="50000"/>
              </a:spcBef>
              <a:buClr>
                <a:schemeClr val="accent6">
                  <a:lumMod val="50000"/>
                </a:schemeClr>
              </a:buClr>
              <a:tabLst>
                <a:tab pos="804863" algn="l"/>
              </a:tabLst>
              <a:defRPr/>
            </a:pPr>
            <a:r>
              <a:rPr lang="en-US" sz="2800" b="1" dirty="0">
                <a:latin typeface="Comic Sans MS" pitchFamily="66" charset="0"/>
              </a:rPr>
              <a:t>	</a:t>
            </a:r>
            <a:r>
              <a:rPr lang="en-US" sz="2800" dirty="0">
                <a:latin typeface="Comic Sans MS" pitchFamily="66" charset="0"/>
              </a:rPr>
              <a:t> </a:t>
            </a:r>
          </a:p>
        </p:txBody>
      </p:sp>
      <p:sp>
        <p:nvSpPr>
          <p:cNvPr id="6" name="Text Box 2"/>
          <p:cNvSpPr txBox="1">
            <a:spLocks noChangeArrowheads="1"/>
          </p:cNvSpPr>
          <p:nvPr/>
        </p:nvSpPr>
        <p:spPr bwMode="auto">
          <a:xfrm>
            <a:off x="393700" y="228600"/>
            <a:ext cx="8458200" cy="1138773"/>
          </a:xfrm>
          <a:prstGeom prst="rect">
            <a:avLst/>
          </a:prstGeom>
          <a:solidFill>
            <a:schemeClr val="bg1">
              <a:lumMod val="25000"/>
            </a:schemeClr>
          </a:solidFill>
          <a:ln w="38100">
            <a:headEnd/>
            <a:tailEnd/>
          </a:ln>
          <a:effectLst/>
        </p:spPr>
        <p:style>
          <a:lnRef idx="2">
            <a:schemeClr val="dk1"/>
          </a:lnRef>
          <a:fillRef idx="1">
            <a:schemeClr val="lt1"/>
          </a:fillRef>
          <a:effectRef idx="0">
            <a:schemeClr val="dk1"/>
          </a:effectRef>
          <a:fontRef idx="minor">
            <a:schemeClr val="dk1"/>
          </a:fontRef>
        </p:style>
        <p:txBody>
          <a:bodyPr wrap="square">
            <a:spAutoFit/>
          </a:bodyPr>
          <a:lstStyle/>
          <a:p>
            <a:pPr marL="455613" indent="-455613" algn="ctr">
              <a:tabLst>
                <a:tab pos="804863" algn="l"/>
              </a:tabLst>
              <a:defRPr/>
            </a:pPr>
            <a:r>
              <a:rPr lang="en-US" sz="3400" dirty="0" smtClean="0">
                <a:solidFill>
                  <a:srgbClr val="FFFFFF"/>
                </a:solidFill>
                <a:latin typeface="Comic Sans MS" pitchFamily="66" charset="0"/>
              </a:rPr>
              <a:t>CAS 505 – Accounting for      Unallowable Costs</a:t>
            </a:r>
            <a:endParaRPr lang="en-US" sz="3400" dirty="0">
              <a:solidFill>
                <a:srgbClr val="FFFFFF"/>
              </a:solidFill>
              <a:latin typeface="Comic Sans MS" pitchFamily="66" charset="0"/>
            </a:endParaRPr>
          </a:p>
        </p:txBody>
      </p:sp>
      <p:sp>
        <p:nvSpPr>
          <p:cNvPr id="5" name="TextBox 4"/>
          <p:cNvSpPr txBox="1"/>
          <p:nvPr/>
        </p:nvSpPr>
        <p:spPr>
          <a:xfrm>
            <a:off x="533400" y="3124200"/>
            <a:ext cx="8153400" cy="2062103"/>
          </a:xfrm>
          <a:prstGeom prst="rect">
            <a:avLst/>
          </a:prstGeom>
          <a:solidFill>
            <a:schemeClr val="tx1"/>
          </a:solidFill>
          <a:ln w="28575"/>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n-US" sz="3200" dirty="0" smtClean="0">
                <a:solidFill>
                  <a:srgbClr val="FFFF00"/>
                </a:solidFill>
                <a:latin typeface="Comic Sans MS" pitchFamily="66" charset="0"/>
              </a:rPr>
              <a:t>This is why many corporations establish separate divisions to handle their federal contracts and other government-supported business activities!</a:t>
            </a:r>
            <a:endParaRPr lang="en-US" sz="3200" dirty="0">
              <a:solidFill>
                <a:schemeClr val="tx1"/>
              </a:solidFill>
              <a:latin typeface="Comic Sans MS" pitchFamily="66" charset="0"/>
            </a:endParaRPr>
          </a:p>
        </p:txBody>
      </p:sp>
    </p:spTree>
    <p:extLst>
      <p:ext uri="{BB962C8B-B14F-4D97-AF65-F5344CB8AC3E}">
        <p14:creationId xmlns:p14="http://schemas.microsoft.com/office/powerpoint/2010/main" val="142279068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381000" y="1626275"/>
            <a:ext cx="8458200" cy="2031325"/>
          </a:xfrm>
          <a:prstGeom prst="rect">
            <a:avLst/>
          </a:prstGeom>
          <a:noFill/>
          <a:ln w="9525">
            <a:noFill/>
            <a:miter lim="800000"/>
            <a:headEnd/>
            <a:tailEnd/>
          </a:ln>
        </p:spPr>
        <p:txBody>
          <a:bodyPr wrap="square">
            <a:spAutoFit/>
          </a:bodyPr>
          <a:lstStyle/>
          <a:p>
            <a:pPr algn="ctr"/>
            <a:r>
              <a:rPr lang="en-US" sz="2800" dirty="0" smtClean="0">
                <a:latin typeface="Comic Sans MS" pitchFamily="66" charset="0"/>
              </a:rPr>
              <a:t>“All unallowable costs shall be </a:t>
            </a:r>
            <a:r>
              <a:rPr lang="en-US" sz="2800" u="sng" dirty="0" smtClean="0">
                <a:latin typeface="Comic Sans MS" pitchFamily="66" charset="0"/>
              </a:rPr>
              <a:t>identified</a:t>
            </a:r>
            <a:r>
              <a:rPr lang="en-US" sz="2800" dirty="0" smtClean="0">
                <a:latin typeface="Comic Sans MS" pitchFamily="66" charset="0"/>
              </a:rPr>
              <a:t> and </a:t>
            </a:r>
            <a:r>
              <a:rPr lang="en-US" sz="2800" u="sng" dirty="0" smtClean="0">
                <a:latin typeface="Comic Sans MS" pitchFamily="66" charset="0"/>
              </a:rPr>
              <a:t>excluded</a:t>
            </a:r>
            <a:r>
              <a:rPr lang="en-US" sz="2800" dirty="0" smtClean="0">
                <a:latin typeface="Comic Sans MS" pitchFamily="66" charset="0"/>
              </a:rPr>
              <a:t> from any billing, claim, or proposal under a federal award.” </a:t>
            </a:r>
          </a:p>
          <a:p>
            <a:pPr marL="455613" indent="-455613">
              <a:spcBef>
                <a:spcPct val="50000"/>
              </a:spcBef>
              <a:buClr>
                <a:schemeClr val="accent6">
                  <a:lumMod val="50000"/>
                </a:schemeClr>
              </a:buClr>
              <a:tabLst>
                <a:tab pos="804863" algn="l"/>
              </a:tabLst>
              <a:defRPr/>
            </a:pPr>
            <a:r>
              <a:rPr lang="en-US" sz="2800" b="1" dirty="0">
                <a:latin typeface="Comic Sans MS" pitchFamily="66" charset="0"/>
              </a:rPr>
              <a:t>	</a:t>
            </a:r>
            <a:r>
              <a:rPr lang="en-US" sz="2800" dirty="0">
                <a:latin typeface="Comic Sans MS" pitchFamily="66" charset="0"/>
              </a:rPr>
              <a:t> </a:t>
            </a:r>
          </a:p>
        </p:txBody>
      </p:sp>
      <p:sp>
        <p:nvSpPr>
          <p:cNvPr id="6" name="Text Box 2"/>
          <p:cNvSpPr txBox="1">
            <a:spLocks noChangeArrowheads="1"/>
          </p:cNvSpPr>
          <p:nvPr/>
        </p:nvSpPr>
        <p:spPr bwMode="auto">
          <a:xfrm>
            <a:off x="381000" y="228600"/>
            <a:ext cx="8458200" cy="1138773"/>
          </a:xfrm>
          <a:prstGeom prst="rect">
            <a:avLst/>
          </a:prstGeom>
          <a:solidFill>
            <a:schemeClr val="bg1">
              <a:lumMod val="25000"/>
            </a:schemeClr>
          </a:solidFill>
          <a:ln w="38100">
            <a:headEnd/>
            <a:tailEnd/>
          </a:ln>
          <a:effectLst/>
        </p:spPr>
        <p:style>
          <a:lnRef idx="2">
            <a:schemeClr val="dk1"/>
          </a:lnRef>
          <a:fillRef idx="1">
            <a:schemeClr val="lt1"/>
          </a:fillRef>
          <a:effectRef idx="0">
            <a:schemeClr val="dk1"/>
          </a:effectRef>
          <a:fontRef idx="minor">
            <a:schemeClr val="dk1"/>
          </a:fontRef>
        </p:style>
        <p:txBody>
          <a:bodyPr wrap="square">
            <a:spAutoFit/>
          </a:bodyPr>
          <a:lstStyle/>
          <a:p>
            <a:pPr marL="455613" indent="-455613" algn="ctr">
              <a:tabLst>
                <a:tab pos="804863" algn="l"/>
              </a:tabLst>
              <a:defRPr/>
            </a:pPr>
            <a:r>
              <a:rPr lang="en-US" sz="3400" dirty="0" smtClean="0">
                <a:solidFill>
                  <a:srgbClr val="FFFFFF"/>
                </a:solidFill>
                <a:latin typeface="Comic Sans MS" pitchFamily="66" charset="0"/>
              </a:rPr>
              <a:t>CAS 505 – Accounting for      Unallowable Costs</a:t>
            </a:r>
            <a:endParaRPr lang="en-US" sz="3400" dirty="0">
              <a:solidFill>
                <a:srgbClr val="FFFFFF"/>
              </a:solidFill>
              <a:latin typeface="Comic Sans MS" pitchFamily="66" charset="0"/>
            </a:endParaRPr>
          </a:p>
        </p:txBody>
      </p:sp>
      <p:sp>
        <p:nvSpPr>
          <p:cNvPr id="7" name="TextBox 6"/>
          <p:cNvSpPr txBox="1"/>
          <p:nvPr/>
        </p:nvSpPr>
        <p:spPr>
          <a:xfrm>
            <a:off x="533400" y="3124200"/>
            <a:ext cx="8153400" cy="2246769"/>
          </a:xfrm>
          <a:prstGeom prst="rect">
            <a:avLst/>
          </a:prstGeom>
          <a:solidFill>
            <a:srgbClr val="FFFF66"/>
          </a:solidFill>
          <a:ln w="28575"/>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n-US" sz="2800" dirty="0" smtClean="0">
                <a:solidFill>
                  <a:schemeClr val="tx1"/>
                </a:solidFill>
                <a:latin typeface="Comic Sans MS" pitchFamily="66" charset="0"/>
              </a:rPr>
              <a:t>In addition, the </a:t>
            </a:r>
            <a:r>
              <a:rPr lang="en-US" sz="2800" dirty="0">
                <a:solidFill>
                  <a:schemeClr val="tx1"/>
                </a:solidFill>
                <a:latin typeface="Comic Sans MS" pitchFamily="66" charset="0"/>
              </a:rPr>
              <a:t>costs pertaining to formal cost sharing shall be accounted for in a manner that permits identification </a:t>
            </a:r>
            <a:r>
              <a:rPr lang="en-US" sz="2800" dirty="0" smtClean="0">
                <a:solidFill>
                  <a:schemeClr val="tx1"/>
                </a:solidFill>
                <a:latin typeface="Comic Sans MS" pitchFamily="66" charset="0"/>
              </a:rPr>
              <a:t>with the </a:t>
            </a:r>
            <a:r>
              <a:rPr lang="en-US" sz="2800" dirty="0">
                <a:solidFill>
                  <a:schemeClr val="tx1"/>
                </a:solidFill>
                <a:latin typeface="Comic Sans MS" pitchFamily="66" charset="0"/>
              </a:rPr>
              <a:t>sponsored project to which </a:t>
            </a:r>
            <a:r>
              <a:rPr lang="en-US" sz="2800" dirty="0" smtClean="0">
                <a:solidFill>
                  <a:schemeClr val="tx1"/>
                </a:solidFill>
                <a:latin typeface="Comic Sans MS" pitchFamily="66" charset="0"/>
              </a:rPr>
              <a:t>the cost share expense </a:t>
            </a:r>
            <a:r>
              <a:rPr lang="en-US" sz="2800" dirty="0">
                <a:solidFill>
                  <a:schemeClr val="tx1"/>
                </a:solidFill>
                <a:latin typeface="Comic Sans MS" pitchFamily="66" charset="0"/>
              </a:rPr>
              <a:t>pertains and </a:t>
            </a:r>
            <a:r>
              <a:rPr lang="en-US" sz="2800" dirty="0" smtClean="0">
                <a:solidFill>
                  <a:schemeClr val="tx1"/>
                </a:solidFill>
                <a:latin typeface="Comic Sans MS" pitchFamily="66" charset="0"/>
              </a:rPr>
              <a:t>reporting </a:t>
            </a:r>
            <a:r>
              <a:rPr lang="en-US" sz="2800" dirty="0">
                <a:solidFill>
                  <a:schemeClr val="tx1"/>
                </a:solidFill>
                <a:latin typeface="Comic Sans MS" pitchFamily="66" charset="0"/>
              </a:rPr>
              <a:t>to </a:t>
            </a:r>
            <a:r>
              <a:rPr lang="en-US" sz="2800" dirty="0" smtClean="0">
                <a:solidFill>
                  <a:schemeClr val="tx1"/>
                </a:solidFill>
                <a:latin typeface="Comic Sans MS" pitchFamily="66" charset="0"/>
              </a:rPr>
              <a:t>the funding agency.  </a:t>
            </a:r>
            <a:endParaRPr lang="en-US" sz="2800" dirty="0">
              <a:solidFill>
                <a:schemeClr val="tx1"/>
              </a:solidFill>
              <a:latin typeface="Comic Sans MS" pitchFamily="66" charset="0"/>
            </a:endParaRPr>
          </a:p>
        </p:txBody>
      </p:sp>
    </p:spTree>
    <p:extLst>
      <p:ext uri="{BB962C8B-B14F-4D97-AF65-F5344CB8AC3E}">
        <p14:creationId xmlns:p14="http://schemas.microsoft.com/office/powerpoint/2010/main" val="302913069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381000" y="1626275"/>
            <a:ext cx="8458200" cy="2031325"/>
          </a:xfrm>
          <a:prstGeom prst="rect">
            <a:avLst/>
          </a:prstGeom>
          <a:noFill/>
          <a:ln w="9525">
            <a:noFill/>
            <a:miter lim="800000"/>
            <a:headEnd/>
            <a:tailEnd/>
          </a:ln>
        </p:spPr>
        <p:txBody>
          <a:bodyPr wrap="square">
            <a:spAutoFit/>
          </a:bodyPr>
          <a:lstStyle/>
          <a:p>
            <a:pPr algn="ctr"/>
            <a:r>
              <a:rPr lang="en-US" sz="2800" dirty="0" smtClean="0">
                <a:latin typeface="Comic Sans MS" pitchFamily="66" charset="0"/>
              </a:rPr>
              <a:t>“All unallowable costs shall be </a:t>
            </a:r>
            <a:r>
              <a:rPr lang="en-US" sz="2800" u="sng" dirty="0" smtClean="0">
                <a:latin typeface="Comic Sans MS" pitchFamily="66" charset="0"/>
              </a:rPr>
              <a:t>identified</a:t>
            </a:r>
            <a:r>
              <a:rPr lang="en-US" sz="2800" dirty="0" smtClean="0">
                <a:latin typeface="Comic Sans MS" pitchFamily="66" charset="0"/>
              </a:rPr>
              <a:t> and </a:t>
            </a:r>
            <a:r>
              <a:rPr lang="en-US" sz="2800" u="sng" dirty="0" smtClean="0">
                <a:latin typeface="Comic Sans MS" pitchFamily="66" charset="0"/>
              </a:rPr>
              <a:t>excluded</a:t>
            </a:r>
            <a:r>
              <a:rPr lang="en-US" sz="2800" dirty="0" smtClean="0">
                <a:latin typeface="Comic Sans MS" pitchFamily="66" charset="0"/>
              </a:rPr>
              <a:t> from any billing, claim, or proposal under a federal award.” </a:t>
            </a:r>
          </a:p>
          <a:p>
            <a:pPr marL="455613" indent="-455613">
              <a:spcBef>
                <a:spcPct val="50000"/>
              </a:spcBef>
              <a:buClr>
                <a:schemeClr val="accent6">
                  <a:lumMod val="50000"/>
                </a:schemeClr>
              </a:buClr>
              <a:tabLst>
                <a:tab pos="804863" algn="l"/>
              </a:tabLst>
              <a:defRPr/>
            </a:pPr>
            <a:r>
              <a:rPr lang="en-US" sz="2800" b="1" dirty="0">
                <a:latin typeface="Comic Sans MS" pitchFamily="66" charset="0"/>
              </a:rPr>
              <a:t>	</a:t>
            </a:r>
            <a:r>
              <a:rPr lang="en-US" sz="2800" dirty="0">
                <a:latin typeface="Comic Sans MS" pitchFamily="66" charset="0"/>
              </a:rPr>
              <a:t> </a:t>
            </a:r>
          </a:p>
        </p:txBody>
      </p:sp>
      <p:sp>
        <p:nvSpPr>
          <p:cNvPr id="6" name="Text Box 2"/>
          <p:cNvSpPr txBox="1">
            <a:spLocks noChangeArrowheads="1"/>
          </p:cNvSpPr>
          <p:nvPr/>
        </p:nvSpPr>
        <p:spPr bwMode="auto">
          <a:xfrm>
            <a:off x="381000" y="228600"/>
            <a:ext cx="8458200" cy="1138773"/>
          </a:xfrm>
          <a:prstGeom prst="rect">
            <a:avLst/>
          </a:prstGeom>
          <a:solidFill>
            <a:schemeClr val="bg1">
              <a:lumMod val="25000"/>
            </a:schemeClr>
          </a:solidFill>
          <a:ln w="38100">
            <a:headEnd/>
            <a:tailEnd/>
          </a:ln>
          <a:effectLst/>
        </p:spPr>
        <p:style>
          <a:lnRef idx="2">
            <a:schemeClr val="dk1"/>
          </a:lnRef>
          <a:fillRef idx="1">
            <a:schemeClr val="lt1"/>
          </a:fillRef>
          <a:effectRef idx="0">
            <a:schemeClr val="dk1"/>
          </a:effectRef>
          <a:fontRef idx="minor">
            <a:schemeClr val="dk1"/>
          </a:fontRef>
        </p:style>
        <p:txBody>
          <a:bodyPr wrap="square">
            <a:spAutoFit/>
          </a:bodyPr>
          <a:lstStyle/>
          <a:p>
            <a:pPr marL="455613" indent="-455613" algn="ctr">
              <a:tabLst>
                <a:tab pos="804863" algn="l"/>
              </a:tabLst>
              <a:defRPr/>
            </a:pPr>
            <a:r>
              <a:rPr lang="en-US" sz="3400" dirty="0" smtClean="0">
                <a:solidFill>
                  <a:srgbClr val="FFFFFF"/>
                </a:solidFill>
                <a:latin typeface="Comic Sans MS" pitchFamily="66" charset="0"/>
              </a:rPr>
              <a:t>CAS 505 – Accounting for       Unallowable Costs</a:t>
            </a:r>
            <a:endParaRPr lang="en-US" sz="3400" dirty="0">
              <a:solidFill>
                <a:srgbClr val="FFFFFF"/>
              </a:solidFill>
              <a:latin typeface="Comic Sans MS" pitchFamily="66" charset="0"/>
            </a:endParaRPr>
          </a:p>
        </p:txBody>
      </p:sp>
      <p:sp>
        <p:nvSpPr>
          <p:cNvPr id="7" name="TextBox 6"/>
          <p:cNvSpPr txBox="1"/>
          <p:nvPr/>
        </p:nvSpPr>
        <p:spPr>
          <a:xfrm>
            <a:off x="533400" y="3124200"/>
            <a:ext cx="8153400" cy="2677656"/>
          </a:xfrm>
          <a:prstGeom prst="rect">
            <a:avLst/>
          </a:prstGeom>
          <a:solidFill>
            <a:srgbClr val="FFFF66"/>
          </a:solidFill>
          <a:ln w="28575"/>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n-US" sz="2800" dirty="0">
                <a:solidFill>
                  <a:schemeClr val="tx1"/>
                </a:solidFill>
                <a:latin typeface="Comic Sans MS" pitchFamily="66" charset="0"/>
              </a:rPr>
              <a:t>Rate limits or caps imposed by A-21, specific federal law or regulation (NIH salary caps), or by negotiation with the federal government may limit the institution’s ability to recover all costs that would otherwise be allocable and allowable. These costs must be </a:t>
            </a:r>
            <a:r>
              <a:rPr lang="en-US" sz="2800" dirty="0" smtClean="0">
                <a:solidFill>
                  <a:schemeClr val="tx1"/>
                </a:solidFill>
                <a:latin typeface="Comic Sans MS" pitchFamily="66" charset="0"/>
              </a:rPr>
              <a:t>tracked</a:t>
            </a:r>
            <a:r>
              <a:rPr lang="en-US" sz="2800" dirty="0">
                <a:solidFill>
                  <a:schemeClr val="tx1"/>
                </a:solidFill>
                <a:latin typeface="Comic Sans MS" pitchFamily="66" charset="0"/>
              </a:rPr>
              <a:t>.</a:t>
            </a:r>
          </a:p>
        </p:txBody>
      </p:sp>
    </p:spTree>
    <p:extLst>
      <p:ext uri="{BB962C8B-B14F-4D97-AF65-F5344CB8AC3E}">
        <p14:creationId xmlns:p14="http://schemas.microsoft.com/office/powerpoint/2010/main" val="252093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81000" y="228600"/>
            <a:ext cx="8534400" cy="707886"/>
          </a:xfrm>
          <a:prstGeom prst="rect">
            <a:avLst/>
          </a:prstGeom>
          <a:solidFill>
            <a:srgbClr val="C00000"/>
          </a:solidFill>
          <a:ln w="38100">
            <a:headEnd/>
            <a:tailEnd/>
          </a:ln>
          <a:effectLst/>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defRPr/>
            </a:pPr>
            <a:r>
              <a:rPr lang="en-US" sz="3600" dirty="0">
                <a:solidFill>
                  <a:srgbClr val="FFFFFF"/>
                </a:solidFill>
                <a:latin typeface="Comic Sans MS" pitchFamily="66" charset="0"/>
              </a:rPr>
              <a:t> </a:t>
            </a:r>
            <a:r>
              <a:rPr lang="en-US" sz="4000" dirty="0">
                <a:solidFill>
                  <a:srgbClr val="FFFFFF"/>
                </a:solidFill>
                <a:latin typeface="Comic Sans MS" pitchFamily="66" charset="0"/>
              </a:rPr>
              <a:t>Office of Management and Budget </a:t>
            </a:r>
          </a:p>
        </p:txBody>
      </p:sp>
      <p:sp>
        <p:nvSpPr>
          <p:cNvPr id="8197" name="Text Box 3"/>
          <p:cNvSpPr txBox="1">
            <a:spLocks noChangeArrowheads="1"/>
          </p:cNvSpPr>
          <p:nvPr/>
        </p:nvSpPr>
        <p:spPr bwMode="auto">
          <a:xfrm>
            <a:off x="0" y="1066800"/>
            <a:ext cx="3962400" cy="3785652"/>
          </a:xfrm>
          <a:prstGeom prst="rect">
            <a:avLst/>
          </a:prstGeom>
          <a:noFill/>
          <a:ln w="9525">
            <a:noFill/>
            <a:miter lim="800000"/>
            <a:headEnd/>
            <a:tailEnd/>
          </a:ln>
        </p:spPr>
        <p:txBody>
          <a:bodyPr wrap="square">
            <a:spAutoFit/>
          </a:bodyPr>
          <a:lstStyle/>
          <a:p>
            <a:r>
              <a:rPr lang="en-US" sz="3000" dirty="0" smtClean="0">
                <a:latin typeface="Comic Sans MS" pitchFamily="66" charset="0"/>
              </a:rPr>
              <a:t>An executive agency located in the White House that prepares the President’s budget for submission to Congress, manages the distribution and</a:t>
            </a:r>
            <a:endParaRPr lang="en-US" sz="3000" dirty="0">
              <a:latin typeface="Comic Sans MS" pitchFamily="66" charset="0"/>
            </a:endParaRPr>
          </a:p>
        </p:txBody>
      </p:sp>
      <p:sp>
        <p:nvSpPr>
          <p:cNvPr id="3" name="TextBox 2"/>
          <p:cNvSpPr txBox="1"/>
          <p:nvPr/>
        </p:nvSpPr>
        <p:spPr>
          <a:xfrm>
            <a:off x="381000" y="5105400"/>
            <a:ext cx="8305800" cy="138499"/>
          </a:xfrm>
          <a:prstGeom prst="rect">
            <a:avLst/>
          </a:prstGeom>
          <a:noFill/>
        </p:spPr>
        <p:txBody>
          <a:bodyPr wrap="square" rtlCol="0">
            <a:spAutoFit/>
          </a:bodyPr>
          <a:lstStyle/>
          <a:p>
            <a:endParaRPr lang="en-US" dirty="0"/>
          </a:p>
        </p:txBody>
      </p:sp>
      <p:sp>
        <p:nvSpPr>
          <p:cNvPr id="4" name="TextBox 3"/>
          <p:cNvSpPr txBox="1"/>
          <p:nvPr/>
        </p:nvSpPr>
        <p:spPr>
          <a:xfrm>
            <a:off x="0" y="4690408"/>
            <a:ext cx="9144000" cy="1938992"/>
          </a:xfrm>
          <a:prstGeom prst="rect">
            <a:avLst/>
          </a:prstGeom>
          <a:noFill/>
        </p:spPr>
        <p:txBody>
          <a:bodyPr wrap="square" rtlCol="0">
            <a:spAutoFit/>
          </a:bodyPr>
          <a:lstStyle/>
          <a:p>
            <a:r>
              <a:rPr lang="en-US" sz="3000" dirty="0">
                <a:latin typeface="Comic Sans MS" pitchFamily="66" charset="0"/>
              </a:rPr>
              <a:t>expenditure of appropriated funds, and </a:t>
            </a:r>
            <a:r>
              <a:rPr lang="en-US" sz="3000" u="sng" dirty="0">
                <a:latin typeface="Comic Sans MS" pitchFamily="66" charset="0"/>
              </a:rPr>
              <a:t>distributes budget and spending rules applicable to all federal agencies</a:t>
            </a:r>
            <a:r>
              <a:rPr lang="en-US" sz="3000" dirty="0">
                <a:latin typeface="Comic Sans MS" pitchFamily="66" charset="0"/>
              </a:rPr>
              <a:t>.</a:t>
            </a:r>
          </a:p>
          <a:p>
            <a:endParaRPr lang="en-US" sz="3000" dirty="0">
              <a:latin typeface="Comic Sans MS" pitchFamily="66" charset="0"/>
            </a:endParaRPr>
          </a:p>
        </p:txBody>
      </p:sp>
      <p:sp>
        <p:nvSpPr>
          <p:cNvPr id="7" name="TextBox 6"/>
          <p:cNvSpPr txBox="1"/>
          <p:nvPr/>
        </p:nvSpPr>
        <p:spPr>
          <a:xfrm>
            <a:off x="4114800" y="1374100"/>
            <a:ext cx="4800600" cy="2893100"/>
          </a:xfrm>
          <a:prstGeom prst="rect">
            <a:avLst/>
          </a:prstGeom>
          <a:solidFill>
            <a:srgbClr val="FFFF00"/>
          </a:solidFill>
          <a:ln w="38100">
            <a:solidFill>
              <a:schemeClr val="tx1"/>
            </a:solidFill>
          </a:ln>
        </p:spPr>
        <p:txBody>
          <a:bodyPr wrap="square" rtlCol="0">
            <a:spAutoFit/>
          </a:bodyPr>
          <a:lstStyle/>
          <a:p>
            <a:pPr algn="ctr">
              <a:defRPr/>
            </a:pPr>
            <a:r>
              <a:rPr lang="en-US" sz="3000" dirty="0">
                <a:latin typeface="Comic Sans MS" pitchFamily="66" charset="0"/>
              </a:rPr>
              <a:t>Circulars are instructions or information issued by OMB to federal agencies providing common policy/rules that all agencies must follow</a:t>
            </a:r>
            <a:r>
              <a:rPr lang="en-US" sz="3200" dirty="0">
                <a:latin typeface="Comic Sans MS" pitchFamily="66" charset="0"/>
              </a:rPr>
              <a:t>!</a:t>
            </a:r>
          </a:p>
        </p:txBody>
      </p:sp>
    </p:spTree>
    <p:extLst>
      <p:ext uri="{BB962C8B-B14F-4D97-AF65-F5344CB8AC3E}">
        <p14:creationId xmlns:p14="http://schemas.microsoft.com/office/powerpoint/2010/main" val="243903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381000" y="1626275"/>
            <a:ext cx="8458200" cy="2031325"/>
          </a:xfrm>
          <a:prstGeom prst="rect">
            <a:avLst/>
          </a:prstGeom>
          <a:noFill/>
          <a:ln w="9525">
            <a:noFill/>
            <a:miter lim="800000"/>
            <a:headEnd/>
            <a:tailEnd/>
          </a:ln>
        </p:spPr>
        <p:txBody>
          <a:bodyPr wrap="square">
            <a:spAutoFit/>
          </a:bodyPr>
          <a:lstStyle/>
          <a:p>
            <a:pPr algn="ctr"/>
            <a:r>
              <a:rPr lang="en-US" sz="2800" dirty="0" smtClean="0">
                <a:latin typeface="Comic Sans MS" pitchFamily="66" charset="0"/>
              </a:rPr>
              <a:t>“All unallowable costs shall be </a:t>
            </a:r>
            <a:r>
              <a:rPr lang="en-US" sz="2800" u="sng" dirty="0" smtClean="0">
                <a:latin typeface="Comic Sans MS" pitchFamily="66" charset="0"/>
              </a:rPr>
              <a:t>identified</a:t>
            </a:r>
            <a:r>
              <a:rPr lang="en-US" sz="2800" dirty="0" smtClean="0">
                <a:latin typeface="Comic Sans MS" pitchFamily="66" charset="0"/>
              </a:rPr>
              <a:t> and </a:t>
            </a:r>
            <a:r>
              <a:rPr lang="en-US" sz="2800" u="sng" dirty="0" smtClean="0">
                <a:latin typeface="Comic Sans MS" pitchFamily="66" charset="0"/>
              </a:rPr>
              <a:t>excluded</a:t>
            </a:r>
            <a:r>
              <a:rPr lang="en-US" sz="2800" dirty="0" smtClean="0">
                <a:latin typeface="Comic Sans MS" pitchFamily="66" charset="0"/>
              </a:rPr>
              <a:t> from any billing, claim, or proposal under a federal award.” </a:t>
            </a:r>
          </a:p>
          <a:p>
            <a:pPr marL="455613" indent="-455613">
              <a:spcBef>
                <a:spcPct val="50000"/>
              </a:spcBef>
              <a:buClr>
                <a:schemeClr val="accent6">
                  <a:lumMod val="50000"/>
                </a:schemeClr>
              </a:buClr>
              <a:tabLst>
                <a:tab pos="804863" algn="l"/>
              </a:tabLst>
              <a:defRPr/>
            </a:pPr>
            <a:r>
              <a:rPr lang="en-US" sz="2800" b="1" dirty="0">
                <a:latin typeface="Comic Sans MS" pitchFamily="66" charset="0"/>
              </a:rPr>
              <a:t>	</a:t>
            </a:r>
            <a:r>
              <a:rPr lang="en-US" sz="2800" dirty="0">
                <a:latin typeface="Comic Sans MS" pitchFamily="66" charset="0"/>
              </a:rPr>
              <a:t> </a:t>
            </a:r>
          </a:p>
        </p:txBody>
      </p:sp>
      <p:sp>
        <p:nvSpPr>
          <p:cNvPr id="6" name="Text Box 2"/>
          <p:cNvSpPr txBox="1">
            <a:spLocks noChangeArrowheads="1"/>
          </p:cNvSpPr>
          <p:nvPr/>
        </p:nvSpPr>
        <p:spPr bwMode="auto">
          <a:xfrm>
            <a:off x="381000" y="228600"/>
            <a:ext cx="8458200" cy="1138773"/>
          </a:xfrm>
          <a:prstGeom prst="rect">
            <a:avLst/>
          </a:prstGeom>
          <a:solidFill>
            <a:schemeClr val="bg1">
              <a:lumMod val="25000"/>
            </a:schemeClr>
          </a:solidFill>
          <a:ln w="38100">
            <a:headEnd/>
            <a:tailEnd/>
          </a:ln>
          <a:effectLst/>
        </p:spPr>
        <p:style>
          <a:lnRef idx="2">
            <a:schemeClr val="dk1"/>
          </a:lnRef>
          <a:fillRef idx="1">
            <a:schemeClr val="lt1"/>
          </a:fillRef>
          <a:effectRef idx="0">
            <a:schemeClr val="dk1"/>
          </a:effectRef>
          <a:fontRef idx="minor">
            <a:schemeClr val="dk1"/>
          </a:fontRef>
        </p:style>
        <p:txBody>
          <a:bodyPr wrap="square">
            <a:spAutoFit/>
          </a:bodyPr>
          <a:lstStyle/>
          <a:p>
            <a:pPr marL="455613" indent="-455613" algn="ctr">
              <a:tabLst>
                <a:tab pos="804863" algn="l"/>
              </a:tabLst>
              <a:defRPr/>
            </a:pPr>
            <a:r>
              <a:rPr lang="en-US" sz="3400" dirty="0" smtClean="0">
                <a:solidFill>
                  <a:srgbClr val="FFFFFF"/>
                </a:solidFill>
                <a:latin typeface="Comic Sans MS" pitchFamily="66" charset="0"/>
              </a:rPr>
              <a:t>CAS 505 – Accounting for      Unallowable Costs</a:t>
            </a:r>
            <a:endParaRPr lang="en-US" sz="3400" dirty="0">
              <a:solidFill>
                <a:srgbClr val="FFFFFF"/>
              </a:solidFill>
              <a:latin typeface="Comic Sans MS" pitchFamily="66" charset="0"/>
            </a:endParaRPr>
          </a:p>
        </p:txBody>
      </p:sp>
      <p:sp>
        <p:nvSpPr>
          <p:cNvPr id="7" name="TextBox 6"/>
          <p:cNvSpPr txBox="1"/>
          <p:nvPr/>
        </p:nvSpPr>
        <p:spPr>
          <a:xfrm>
            <a:off x="533400" y="3124200"/>
            <a:ext cx="8153400" cy="3200876"/>
          </a:xfrm>
          <a:prstGeom prst="rect">
            <a:avLst/>
          </a:prstGeom>
          <a:solidFill>
            <a:srgbClr val="FFFF66"/>
          </a:solidFill>
          <a:ln w="28575"/>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wrap="square">
            <a:spAutoFit/>
          </a:bodyPr>
          <a:lstStyle/>
          <a:p>
            <a:pPr lvl="1" indent="-1588">
              <a:tabLst>
                <a:tab pos="1944688" algn="l"/>
              </a:tabLst>
              <a:defRPr/>
            </a:pPr>
            <a:r>
              <a:rPr lang="en-US" sz="2600" u="sng" dirty="0">
                <a:solidFill>
                  <a:schemeClr val="tx1"/>
                </a:solidFill>
                <a:latin typeface="Comic Sans MS" pitchFamily="66" charset="0"/>
              </a:rPr>
              <a:t>Remember</a:t>
            </a:r>
            <a:r>
              <a:rPr lang="en-US" sz="2600" dirty="0">
                <a:solidFill>
                  <a:schemeClr val="tx1"/>
                </a:solidFill>
                <a:latin typeface="Comic Sans MS" pitchFamily="66" charset="0"/>
              </a:rPr>
              <a:t>: </a:t>
            </a:r>
            <a:r>
              <a:rPr lang="en-US" sz="2600" dirty="0">
                <a:latin typeface="Comic Sans MS" pitchFamily="66" charset="0"/>
              </a:rPr>
              <a:t>To comply with A-21, university accounting systems must:</a:t>
            </a:r>
          </a:p>
          <a:p>
            <a:pPr lvl="1" indent="-1588">
              <a:tabLst>
                <a:tab pos="1944688" algn="l"/>
              </a:tabLst>
              <a:defRPr/>
            </a:pPr>
            <a:endParaRPr lang="en-US" sz="800" dirty="0">
              <a:latin typeface="Comic Sans MS" pitchFamily="66" charset="0"/>
            </a:endParaRPr>
          </a:p>
          <a:p>
            <a:pPr marL="912812" lvl="1" indent="-457200">
              <a:buFont typeface="Wingdings" pitchFamily="2" charset="2"/>
              <a:buChar char="ü"/>
              <a:tabLst>
                <a:tab pos="1944688" algn="l"/>
              </a:tabLst>
              <a:defRPr/>
            </a:pPr>
            <a:r>
              <a:rPr lang="en-US" sz="2600" dirty="0" smtClean="0">
                <a:latin typeface="Comic Sans MS" pitchFamily="66" charset="0"/>
              </a:rPr>
              <a:t>Allow </a:t>
            </a:r>
            <a:r>
              <a:rPr lang="en-US" sz="2600" dirty="0">
                <a:latin typeface="Comic Sans MS" pitchFamily="66" charset="0"/>
              </a:rPr>
              <a:t>for the assignment of costs to various institutional functions consistent with A-21 </a:t>
            </a:r>
            <a:r>
              <a:rPr lang="en-US" sz="2600" dirty="0" smtClean="0">
                <a:latin typeface="Comic Sans MS" pitchFamily="66" charset="0"/>
              </a:rPr>
              <a:t>definitions.</a:t>
            </a:r>
            <a:endParaRPr lang="en-US" sz="2600" dirty="0">
              <a:latin typeface="Comic Sans MS" pitchFamily="66" charset="0"/>
            </a:endParaRPr>
          </a:p>
          <a:p>
            <a:pPr marL="455612" lvl="1">
              <a:tabLst>
                <a:tab pos="1944688" algn="l"/>
              </a:tabLst>
              <a:defRPr/>
            </a:pPr>
            <a:endParaRPr lang="en-US" sz="800" dirty="0">
              <a:latin typeface="Comic Sans MS" pitchFamily="66" charset="0"/>
            </a:endParaRPr>
          </a:p>
          <a:p>
            <a:pPr marL="912812" lvl="1" indent="-457200">
              <a:buFont typeface="Wingdings" pitchFamily="2" charset="2"/>
              <a:buChar char="ü"/>
              <a:tabLst>
                <a:tab pos="1944688" algn="l"/>
              </a:tabLst>
              <a:defRPr/>
            </a:pPr>
            <a:r>
              <a:rPr lang="en-US" sz="2600" dirty="0" smtClean="0">
                <a:latin typeface="Comic Sans MS" pitchFamily="66" charset="0"/>
              </a:rPr>
              <a:t>Allow </a:t>
            </a:r>
            <a:r>
              <a:rPr lang="en-US" sz="2600" dirty="0">
                <a:latin typeface="Comic Sans MS" pitchFamily="66" charset="0"/>
              </a:rPr>
              <a:t>for unallowable as well as allowable costs to be </a:t>
            </a:r>
            <a:r>
              <a:rPr lang="en-US" sz="2600" dirty="0" smtClean="0">
                <a:latin typeface="Comic Sans MS" pitchFamily="66" charset="0"/>
              </a:rPr>
              <a:t>tracked.</a:t>
            </a:r>
            <a:endParaRPr lang="en-US" sz="2600" dirty="0">
              <a:latin typeface="Comic Sans MS" pitchFamily="66" charset="0"/>
            </a:endParaRPr>
          </a:p>
        </p:txBody>
      </p:sp>
    </p:spTree>
    <p:extLst>
      <p:ext uri="{BB962C8B-B14F-4D97-AF65-F5344CB8AC3E}">
        <p14:creationId xmlns:p14="http://schemas.microsoft.com/office/powerpoint/2010/main" val="296327616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1828800" y="0"/>
            <a:ext cx="5867400" cy="685800"/>
          </a:xfrm>
        </p:spPr>
        <p:txBody>
          <a:bodyPr/>
          <a:lstStyle/>
          <a:p>
            <a:r>
              <a:rPr lang="en-US" b="1" dirty="0" smtClean="0">
                <a:solidFill>
                  <a:srgbClr val="C00000"/>
                </a:solidFill>
                <a:latin typeface="Comic Sans MS" pitchFamily="66" charset="0"/>
              </a:rPr>
              <a:t>All University Costs   </a:t>
            </a:r>
          </a:p>
        </p:txBody>
      </p:sp>
      <p:sp>
        <p:nvSpPr>
          <p:cNvPr id="32771" name="Rectangle 3"/>
          <p:cNvSpPr>
            <a:spLocks noGrp="1" noChangeArrowheads="1"/>
          </p:cNvSpPr>
          <p:nvPr>
            <p:ph type="body" idx="4294967295"/>
          </p:nvPr>
        </p:nvSpPr>
        <p:spPr/>
        <p:txBody>
          <a:bodyPr/>
          <a:lstStyle/>
          <a:p>
            <a:endParaRPr lang="en-US" smtClean="0">
              <a:latin typeface="Comic Sans MS" pitchFamily="66" charset="0"/>
            </a:endParaRPr>
          </a:p>
          <a:p>
            <a:endParaRPr lang="en-US" smtClean="0">
              <a:latin typeface="Comic Sans MS" pitchFamily="66" charset="0"/>
            </a:endParaRPr>
          </a:p>
        </p:txBody>
      </p:sp>
      <p:grpSp>
        <p:nvGrpSpPr>
          <p:cNvPr id="2" name="Group 4"/>
          <p:cNvGrpSpPr>
            <a:grpSpLocks/>
          </p:cNvGrpSpPr>
          <p:nvPr/>
        </p:nvGrpSpPr>
        <p:grpSpPr bwMode="auto">
          <a:xfrm>
            <a:off x="304800" y="2324100"/>
            <a:ext cx="8458200" cy="4287838"/>
            <a:chOff x="192" y="1416"/>
            <a:chExt cx="5328" cy="2701"/>
          </a:xfrm>
        </p:grpSpPr>
        <p:sp>
          <p:nvSpPr>
            <p:cNvPr id="32775" name="Text Box 5"/>
            <p:cNvSpPr txBox="1">
              <a:spLocks noChangeArrowheads="1"/>
            </p:cNvSpPr>
            <p:nvPr/>
          </p:nvSpPr>
          <p:spPr bwMode="auto">
            <a:xfrm>
              <a:off x="192" y="1416"/>
              <a:ext cx="3408" cy="1352"/>
            </a:xfrm>
            <a:prstGeom prst="rect">
              <a:avLst/>
            </a:prstGeom>
            <a:noFill/>
            <a:ln w="44450">
              <a:solidFill>
                <a:srgbClr val="008000"/>
              </a:solidFill>
              <a:miter lim="800000"/>
              <a:headEnd/>
              <a:tailEnd/>
            </a:ln>
          </p:spPr>
          <p:txBody>
            <a:bodyPr>
              <a:spAutoFit/>
            </a:bodyPr>
            <a:lstStyle/>
            <a:p>
              <a:pPr marL="1368425" defTabSz="909638" eaLnBrk="1" hangingPunct="1">
                <a:spcBef>
                  <a:spcPct val="50000"/>
                </a:spcBef>
              </a:pPr>
              <a:r>
                <a:rPr lang="en-US" sz="3600">
                  <a:latin typeface="Comic Sans MS" pitchFamily="66" charset="0"/>
                </a:rPr>
                <a:t>Allowable*</a:t>
              </a:r>
            </a:p>
            <a:p>
              <a:pPr marL="1368425" defTabSz="909638" eaLnBrk="1" hangingPunct="1">
                <a:buFontTx/>
                <a:buChar char="•"/>
              </a:pPr>
              <a:r>
                <a:rPr lang="en-US" sz="2400">
                  <a:solidFill>
                    <a:schemeClr val="tx2"/>
                  </a:solidFill>
                  <a:latin typeface="Comic Sans MS" pitchFamily="66" charset="0"/>
                </a:rPr>
                <a:t>  Reasonable</a:t>
              </a:r>
            </a:p>
            <a:p>
              <a:pPr marL="1368425" defTabSz="909638" eaLnBrk="1" hangingPunct="1">
                <a:buFontTx/>
                <a:buChar char="•"/>
              </a:pPr>
              <a:r>
                <a:rPr lang="en-US" sz="2400">
                  <a:solidFill>
                    <a:schemeClr val="tx2"/>
                  </a:solidFill>
                  <a:latin typeface="Comic Sans MS" pitchFamily="66" charset="0"/>
                </a:rPr>
                <a:t>  Allocable</a:t>
              </a:r>
            </a:p>
            <a:p>
              <a:pPr marL="1368425" defTabSz="909638" eaLnBrk="1" hangingPunct="1">
                <a:buFontTx/>
                <a:buChar char="•"/>
              </a:pPr>
              <a:r>
                <a:rPr lang="en-US" sz="2400">
                  <a:solidFill>
                    <a:schemeClr val="tx2"/>
                  </a:solidFill>
                  <a:latin typeface="Comic Sans MS" pitchFamily="66" charset="0"/>
                </a:rPr>
                <a:t>  Consistent</a:t>
              </a:r>
            </a:p>
            <a:p>
              <a:pPr marL="1368425" defTabSz="909638" eaLnBrk="1" hangingPunct="1">
                <a:buFontTx/>
                <a:buChar char="•"/>
              </a:pPr>
              <a:r>
                <a:rPr lang="en-US" sz="2400">
                  <a:solidFill>
                    <a:schemeClr val="tx2"/>
                  </a:solidFill>
                  <a:latin typeface="Comic Sans MS" pitchFamily="66" charset="0"/>
                </a:rPr>
                <a:t>  Not excluded</a:t>
              </a:r>
            </a:p>
          </p:txBody>
        </p:sp>
        <p:sp>
          <p:nvSpPr>
            <p:cNvPr id="32776" name="Text Box 6"/>
            <p:cNvSpPr txBox="1">
              <a:spLocks noChangeArrowheads="1"/>
            </p:cNvSpPr>
            <p:nvPr/>
          </p:nvSpPr>
          <p:spPr bwMode="auto">
            <a:xfrm>
              <a:off x="3648" y="1416"/>
              <a:ext cx="1872" cy="2700"/>
            </a:xfrm>
            <a:prstGeom prst="rect">
              <a:avLst/>
            </a:prstGeom>
            <a:noFill/>
            <a:ln w="38100">
              <a:solidFill>
                <a:srgbClr val="FF0000"/>
              </a:solidFill>
              <a:miter lim="800000"/>
              <a:headEnd/>
              <a:tailEnd/>
            </a:ln>
          </p:spPr>
          <p:txBody>
            <a:bodyPr>
              <a:spAutoFit/>
            </a:bodyPr>
            <a:lstStyle/>
            <a:p>
              <a:pPr algn="ctr" eaLnBrk="1" hangingPunct="1">
                <a:spcBef>
                  <a:spcPct val="50000"/>
                </a:spcBef>
                <a:tabLst>
                  <a:tab pos="280988" algn="l"/>
                </a:tabLst>
              </a:pPr>
              <a:r>
                <a:rPr lang="en-US" sz="3600">
                  <a:latin typeface="Comic Sans MS" pitchFamily="66" charset="0"/>
                </a:rPr>
                <a:t>Unallowable*</a:t>
              </a:r>
            </a:p>
            <a:p>
              <a:pPr eaLnBrk="1" hangingPunct="1">
                <a:spcBef>
                  <a:spcPct val="50000"/>
                </a:spcBef>
                <a:buFontTx/>
                <a:buChar char="•"/>
                <a:tabLst>
                  <a:tab pos="280988" algn="l"/>
                </a:tabLst>
              </a:pPr>
              <a:r>
                <a:rPr lang="en-US" sz="2400">
                  <a:solidFill>
                    <a:schemeClr val="tx2"/>
                  </a:solidFill>
                  <a:latin typeface="Comic Sans MS" pitchFamily="66" charset="0"/>
                </a:rPr>
                <a:t>  Don’t meet A-21 	test</a:t>
              </a:r>
            </a:p>
            <a:p>
              <a:pPr eaLnBrk="1" hangingPunct="1">
                <a:spcBef>
                  <a:spcPct val="50000"/>
                </a:spcBef>
                <a:buFontTx/>
                <a:buChar char="•"/>
                <a:tabLst>
                  <a:tab pos="280988" algn="l"/>
                </a:tabLst>
              </a:pPr>
              <a:r>
                <a:rPr lang="en-US" sz="2400">
                  <a:solidFill>
                    <a:schemeClr val="tx2"/>
                  </a:solidFill>
                  <a:latin typeface="Comic Sans MS" pitchFamily="66" charset="0"/>
                </a:rPr>
                <a:t>  Specifically not 	allowable in 	Section J</a:t>
              </a:r>
            </a:p>
            <a:p>
              <a:pPr eaLnBrk="1" hangingPunct="1">
                <a:spcBef>
                  <a:spcPct val="50000"/>
                </a:spcBef>
                <a:buFontTx/>
                <a:buChar char="•"/>
                <a:tabLst>
                  <a:tab pos="280988" algn="l"/>
                </a:tabLst>
              </a:pPr>
              <a:r>
                <a:rPr lang="en-US" sz="2400">
                  <a:solidFill>
                    <a:schemeClr val="tx2"/>
                  </a:solidFill>
                  <a:latin typeface="Comic Sans MS" pitchFamily="66" charset="0"/>
                </a:rPr>
                <a:t>  Specifically not 	allowable in 	award</a:t>
              </a:r>
            </a:p>
            <a:p>
              <a:pPr eaLnBrk="1" hangingPunct="1">
                <a:spcBef>
                  <a:spcPct val="50000"/>
                </a:spcBef>
                <a:tabLst>
                  <a:tab pos="280988" algn="l"/>
                </a:tabLst>
              </a:pPr>
              <a:endParaRPr lang="en-US" sz="600">
                <a:solidFill>
                  <a:schemeClr val="tx2"/>
                </a:solidFill>
                <a:latin typeface="Comic Sans MS" pitchFamily="66" charset="0"/>
              </a:endParaRPr>
            </a:p>
          </p:txBody>
        </p:sp>
        <p:sp>
          <p:nvSpPr>
            <p:cNvPr id="32777" name="Text Box 7"/>
            <p:cNvSpPr txBox="1">
              <a:spLocks noChangeArrowheads="1"/>
            </p:cNvSpPr>
            <p:nvPr/>
          </p:nvSpPr>
          <p:spPr bwMode="auto">
            <a:xfrm>
              <a:off x="192" y="2808"/>
              <a:ext cx="1248" cy="1309"/>
            </a:xfrm>
            <a:prstGeom prst="rect">
              <a:avLst/>
            </a:prstGeom>
            <a:noFill/>
            <a:ln w="38100">
              <a:solidFill>
                <a:srgbClr val="339966"/>
              </a:solidFill>
              <a:miter lim="800000"/>
              <a:headEnd/>
              <a:tailEnd/>
            </a:ln>
          </p:spPr>
          <p:txBody>
            <a:bodyPr>
              <a:spAutoFit/>
            </a:bodyPr>
            <a:lstStyle/>
            <a:p>
              <a:pPr algn="ctr" eaLnBrk="1" hangingPunct="1">
                <a:tabLst>
                  <a:tab pos="280988" algn="l"/>
                </a:tabLst>
              </a:pPr>
              <a:r>
                <a:rPr lang="en-US" sz="3600" dirty="0">
                  <a:latin typeface="Comic Sans MS" pitchFamily="66" charset="0"/>
                </a:rPr>
                <a:t>Direct Costs</a:t>
              </a:r>
            </a:p>
            <a:p>
              <a:pPr algn="ctr" eaLnBrk="1" hangingPunct="1">
                <a:tabLst>
                  <a:tab pos="280988" algn="l"/>
                </a:tabLst>
              </a:pPr>
              <a:endParaRPr lang="en-US" sz="900" dirty="0">
                <a:latin typeface="Comic Sans MS" pitchFamily="66" charset="0"/>
              </a:endParaRPr>
            </a:p>
            <a:p>
              <a:pPr eaLnBrk="1" hangingPunct="1">
                <a:buFontTx/>
                <a:buChar char="•"/>
                <a:tabLst>
                  <a:tab pos="280988" algn="l"/>
                </a:tabLst>
              </a:pPr>
              <a:r>
                <a:rPr lang="en-US" sz="2400" dirty="0">
                  <a:solidFill>
                    <a:schemeClr val="tx2"/>
                  </a:solidFill>
                  <a:latin typeface="Comic Sans MS" pitchFamily="66" charset="0"/>
                </a:rPr>
                <a:t>  Specific </a:t>
              </a:r>
              <a:r>
                <a:rPr lang="en-US" sz="2400" dirty="0" smtClean="0">
                  <a:solidFill>
                    <a:schemeClr val="tx2"/>
                  </a:solidFill>
                  <a:latin typeface="Comic Sans MS" pitchFamily="66" charset="0"/>
                </a:rPr>
                <a:t>	to </a:t>
              </a:r>
              <a:r>
                <a:rPr lang="en-US" sz="2400" dirty="0">
                  <a:solidFill>
                    <a:schemeClr val="tx2"/>
                  </a:solidFill>
                  <a:latin typeface="Comic Sans MS" pitchFamily="66" charset="0"/>
                </a:rPr>
                <a:t>project</a:t>
              </a:r>
              <a:endParaRPr lang="en-US" sz="2700" dirty="0">
                <a:solidFill>
                  <a:schemeClr val="tx2"/>
                </a:solidFill>
                <a:latin typeface="Comic Sans MS" pitchFamily="66" charset="0"/>
              </a:endParaRPr>
            </a:p>
          </p:txBody>
        </p:sp>
        <p:sp>
          <p:nvSpPr>
            <p:cNvPr id="32778" name="Text Box 8"/>
            <p:cNvSpPr txBox="1">
              <a:spLocks noChangeArrowheads="1"/>
            </p:cNvSpPr>
            <p:nvPr/>
          </p:nvSpPr>
          <p:spPr bwMode="auto">
            <a:xfrm>
              <a:off x="1488" y="2808"/>
              <a:ext cx="2112" cy="1250"/>
            </a:xfrm>
            <a:prstGeom prst="rect">
              <a:avLst/>
            </a:prstGeom>
            <a:noFill/>
            <a:ln w="38100">
              <a:solidFill>
                <a:srgbClr val="008080"/>
              </a:solidFill>
              <a:miter lim="800000"/>
              <a:headEnd/>
              <a:tailEnd/>
            </a:ln>
          </p:spPr>
          <p:txBody>
            <a:bodyPr>
              <a:spAutoFit/>
            </a:bodyPr>
            <a:lstStyle/>
            <a:p>
              <a:pPr algn="ctr" eaLnBrk="1" hangingPunct="1"/>
              <a:r>
                <a:rPr lang="en-US" sz="3600" dirty="0">
                  <a:latin typeface="Comic Sans MS" pitchFamily="66" charset="0"/>
                </a:rPr>
                <a:t>Indirect Costs</a:t>
              </a:r>
            </a:p>
            <a:p>
              <a:pPr algn="ctr" eaLnBrk="1" hangingPunct="1"/>
              <a:r>
                <a:rPr lang="en-US" sz="3600" dirty="0">
                  <a:latin typeface="Comic Sans MS" pitchFamily="66" charset="0"/>
                </a:rPr>
                <a:t>(F&amp;A)</a:t>
              </a:r>
            </a:p>
            <a:p>
              <a:pPr algn="ctr" eaLnBrk="1" hangingPunct="1"/>
              <a:endParaRPr lang="en-US" sz="900" dirty="0">
                <a:latin typeface="Comic Sans MS" pitchFamily="66" charset="0"/>
              </a:endParaRPr>
            </a:p>
            <a:p>
              <a:pPr eaLnBrk="1" hangingPunct="1">
                <a:buFontTx/>
                <a:buChar char="•"/>
              </a:pPr>
              <a:r>
                <a:rPr lang="en-US" sz="2400" dirty="0">
                  <a:solidFill>
                    <a:schemeClr val="tx2"/>
                  </a:solidFill>
                  <a:latin typeface="Comic Sans MS" pitchFamily="66" charset="0"/>
                </a:rPr>
                <a:t>  </a:t>
              </a:r>
              <a:r>
                <a:rPr lang="en-US" sz="1800" dirty="0">
                  <a:solidFill>
                    <a:schemeClr val="tx2"/>
                  </a:solidFill>
                  <a:latin typeface="Comic Sans MS" pitchFamily="66" charset="0"/>
                </a:rPr>
                <a:t>Common objective</a:t>
              </a:r>
            </a:p>
            <a:p>
              <a:pPr eaLnBrk="1" hangingPunct="1">
                <a:buFontTx/>
                <a:buChar char="•"/>
              </a:pPr>
              <a:r>
                <a:rPr lang="en-US" sz="1800" dirty="0">
                  <a:solidFill>
                    <a:schemeClr val="tx2"/>
                  </a:solidFill>
                  <a:latin typeface="Comic Sans MS" pitchFamily="66" charset="0"/>
                </a:rPr>
                <a:t>  </a:t>
              </a:r>
              <a:r>
                <a:rPr lang="en-US" sz="1800" dirty="0" smtClean="0">
                  <a:solidFill>
                    <a:schemeClr val="tx2"/>
                  </a:solidFill>
                  <a:latin typeface="Comic Sans MS" pitchFamily="66" charset="0"/>
                </a:rPr>
                <a:t> Not </a:t>
              </a:r>
              <a:r>
                <a:rPr lang="en-US" sz="1800" dirty="0">
                  <a:solidFill>
                    <a:schemeClr val="tx2"/>
                  </a:solidFill>
                  <a:latin typeface="Comic Sans MS" pitchFamily="66" charset="0"/>
                </a:rPr>
                <a:t>Specific to project</a:t>
              </a:r>
            </a:p>
          </p:txBody>
        </p:sp>
      </p:grpSp>
      <p:sp>
        <p:nvSpPr>
          <p:cNvPr id="32773" name="Text Box 9"/>
          <p:cNvSpPr txBox="1">
            <a:spLocks noChangeArrowheads="1"/>
          </p:cNvSpPr>
          <p:nvPr/>
        </p:nvSpPr>
        <p:spPr bwMode="auto">
          <a:xfrm>
            <a:off x="304800" y="6553200"/>
            <a:ext cx="6172200" cy="369888"/>
          </a:xfrm>
          <a:prstGeom prst="rect">
            <a:avLst/>
          </a:prstGeom>
          <a:noFill/>
          <a:ln w="9525">
            <a:noFill/>
            <a:miter lim="800000"/>
            <a:headEnd/>
            <a:tailEnd/>
          </a:ln>
        </p:spPr>
        <p:txBody>
          <a:bodyPr>
            <a:spAutoFit/>
          </a:bodyPr>
          <a:lstStyle/>
          <a:p>
            <a:pPr>
              <a:spcBef>
                <a:spcPct val="50000"/>
              </a:spcBef>
            </a:pPr>
            <a:r>
              <a:rPr lang="en-US" sz="1800" b="1">
                <a:latin typeface="Comic Sans MS" pitchFamily="66" charset="0"/>
              </a:rPr>
              <a:t>* For Federal Participation</a:t>
            </a:r>
          </a:p>
        </p:txBody>
      </p:sp>
      <p:sp>
        <p:nvSpPr>
          <p:cNvPr id="32774" name="Text Box 10"/>
          <p:cNvSpPr txBox="1">
            <a:spLocks noChangeArrowheads="1"/>
          </p:cNvSpPr>
          <p:nvPr/>
        </p:nvSpPr>
        <p:spPr bwMode="auto">
          <a:xfrm>
            <a:off x="304800" y="609600"/>
            <a:ext cx="8458200" cy="1606550"/>
          </a:xfrm>
          <a:prstGeom prst="rect">
            <a:avLst/>
          </a:prstGeom>
          <a:noFill/>
          <a:ln w="50800">
            <a:solidFill>
              <a:srgbClr val="0000FF"/>
            </a:solidFill>
            <a:miter lim="800000"/>
            <a:headEnd/>
            <a:tailEnd/>
          </a:ln>
        </p:spPr>
        <p:txBody>
          <a:bodyPr>
            <a:spAutoFit/>
          </a:bodyPr>
          <a:lstStyle/>
          <a:p>
            <a:pPr algn="ctr" eaLnBrk="1" hangingPunct="1">
              <a:spcBef>
                <a:spcPct val="30000"/>
              </a:spcBef>
              <a:tabLst>
                <a:tab pos="457200" algn="l"/>
                <a:tab pos="3886200" algn="l"/>
              </a:tabLst>
            </a:pPr>
            <a:r>
              <a:rPr lang="en-US" sz="4400">
                <a:latin typeface="Comic Sans MS" pitchFamily="66" charset="0"/>
              </a:rPr>
              <a:t>Total Institutional Costs</a:t>
            </a:r>
            <a:endParaRPr lang="en-US" sz="800">
              <a:latin typeface="Comic Sans MS" pitchFamily="66" charset="0"/>
            </a:endParaRPr>
          </a:p>
          <a:p>
            <a:pPr eaLnBrk="1" hangingPunct="1">
              <a:spcBef>
                <a:spcPct val="30000"/>
              </a:spcBef>
              <a:tabLst>
                <a:tab pos="457200" algn="l"/>
                <a:tab pos="3886200" algn="l"/>
              </a:tabLst>
            </a:pPr>
            <a:r>
              <a:rPr lang="en-US" sz="800">
                <a:latin typeface="Comic Sans MS" pitchFamily="66" charset="0"/>
              </a:rPr>
              <a:t>	</a:t>
            </a:r>
            <a:r>
              <a:rPr lang="en-US" sz="2000">
                <a:latin typeface="Comic Sans MS" pitchFamily="66" charset="0"/>
              </a:rPr>
              <a:t>1.  Instruction	3.  Other Sponsored Activities</a:t>
            </a:r>
          </a:p>
          <a:p>
            <a:pPr eaLnBrk="1" hangingPunct="1">
              <a:spcBef>
                <a:spcPct val="30000"/>
              </a:spcBef>
              <a:tabLst>
                <a:tab pos="457200" algn="l"/>
                <a:tab pos="3886200" algn="l"/>
              </a:tabLst>
            </a:pPr>
            <a:r>
              <a:rPr lang="en-US" sz="2000">
                <a:latin typeface="Comic Sans MS" pitchFamily="66" charset="0"/>
              </a:rPr>
              <a:t>	2.  Organized Research	4.  Other Institutional Activities</a:t>
            </a:r>
          </a:p>
        </p:txBody>
      </p:sp>
      <p:sp>
        <p:nvSpPr>
          <p:cNvPr id="11" name="Down Arrow 10"/>
          <p:cNvSpPr/>
          <p:nvPr/>
        </p:nvSpPr>
        <p:spPr bwMode="auto">
          <a:xfrm>
            <a:off x="1066800" y="76200"/>
            <a:ext cx="381000" cy="445008"/>
          </a:xfrm>
          <a:prstGeom prst="downArrow">
            <a:avLst>
              <a:gd name="adj1" fmla="val 43333"/>
              <a:gd name="adj2" fmla="val 50000"/>
            </a:avLst>
          </a:prstGeom>
          <a:solidFill>
            <a:srgbClr val="C0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smtClean="0">
              <a:ln>
                <a:noFill/>
              </a:ln>
              <a:solidFill>
                <a:schemeClr val="tx1"/>
              </a:solidFill>
              <a:effectLst/>
              <a:latin typeface="Book Antiqua" pitchFamily="18" charset="0"/>
            </a:endParaRPr>
          </a:p>
        </p:txBody>
      </p:sp>
      <p:sp>
        <p:nvSpPr>
          <p:cNvPr id="12" name="Down Arrow 11"/>
          <p:cNvSpPr/>
          <p:nvPr/>
        </p:nvSpPr>
        <p:spPr bwMode="auto">
          <a:xfrm>
            <a:off x="7543800" y="76200"/>
            <a:ext cx="381000" cy="445008"/>
          </a:xfrm>
          <a:prstGeom prst="downArrow">
            <a:avLst>
              <a:gd name="adj1" fmla="val 43333"/>
              <a:gd name="adj2" fmla="val 50000"/>
            </a:avLst>
          </a:prstGeom>
          <a:solidFill>
            <a:srgbClr val="C0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smtClean="0">
              <a:ln>
                <a:noFill/>
              </a:ln>
              <a:solidFill>
                <a:schemeClr val="tx1"/>
              </a:solidFill>
              <a:effectLst/>
              <a:latin typeface="Book Antiqua" pitchFamily="18" charset="0"/>
            </a:endParaRPr>
          </a:p>
        </p:txBody>
      </p:sp>
    </p:spTree>
    <p:extLst>
      <p:ext uri="{BB962C8B-B14F-4D97-AF65-F5344CB8AC3E}">
        <p14:creationId xmlns:p14="http://schemas.microsoft.com/office/powerpoint/2010/main" val="421808461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304800" y="228600"/>
            <a:ext cx="8686800" cy="707887"/>
          </a:xfrm>
          <a:prstGeom prst="rect">
            <a:avLst/>
          </a:prstGeom>
          <a:solidFill>
            <a:srgbClr val="C00000"/>
          </a:solidFill>
          <a:ln w="28575">
            <a:solidFill>
              <a:schemeClr val="tx1"/>
            </a:solidFill>
            <a:miter lim="800000"/>
            <a:headEnd/>
            <a:tailEnd/>
          </a:ln>
          <a:effectLst/>
        </p:spPr>
        <p:txBody>
          <a:bodyPr>
            <a:spAutoFit/>
          </a:bodyPr>
          <a:lstStyle/>
          <a:p>
            <a:pPr algn="ctr">
              <a:spcBef>
                <a:spcPct val="50000"/>
              </a:spcBef>
              <a:defRPr/>
            </a:pPr>
            <a:r>
              <a:rPr lang="en-US" sz="4000" dirty="0">
                <a:solidFill>
                  <a:srgbClr val="FFFFFF"/>
                </a:solidFill>
                <a:latin typeface="Comic Sans MS" pitchFamily="66" charset="0"/>
              </a:rPr>
              <a:t>Facilities and Administrative Costs</a:t>
            </a:r>
          </a:p>
        </p:txBody>
      </p:sp>
      <p:sp>
        <p:nvSpPr>
          <p:cNvPr id="33797" name="Text Box 3"/>
          <p:cNvSpPr txBox="1">
            <a:spLocks noChangeArrowheads="1"/>
          </p:cNvSpPr>
          <p:nvPr/>
        </p:nvSpPr>
        <p:spPr bwMode="auto">
          <a:xfrm>
            <a:off x="0" y="1155700"/>
            <a:ext cx="8915400" cy="1816100"/>
          </a:xfrm>
          <a:prstGeom prst="rect">
            <a:avLst/>
          </a:prstGeom>
          <a:noFill/>
          <a:ln w="9525">
            <a:noFill/>
            <a:miter lim="800000"/>
            <a:headEnd/>
            <a:tailEnd/>
          </a:ln>
        </p:spPr>
        <p:txBody>
          <a:bodyPr>
            <a:spAutoFit/>
          </a:bodyPr>
          <a:lstStyle/>
          <a:p>
            <a:pPr marL="120650" lvl="1" indent="-6350"/>
            <a:r>
              <a:rPr lang="en-US" sz="2800">
                <a:latin typeface="Comic Sans MS" pitchFamily="66" charset="0"/>
              </a:rPr>
              <a:t>“Costs incurred for common or joint objectives and therefore cannot be identified readily and specifically with a particular sponsored project or other institutional function.”</a:t>
            </a:r>
          </a:p>
        </p:txBody>
      </p:sp>
      <p:sp>
        <p:nvSpPr>
          <p:cNvPr id="877572" name="Text Box 4"/>
          <p:cNvSpPr txBox="1">
            <a:spLocks noChangeArrowheads="1"/>
          </p:cNvSpPr>
          <p:nvPr/>
        </p:nvSpPr>
        <p:spPr bwMode="auto">
          <a:xfrm>
            <a:off x="76200" y="2971800"/>
            <a:ext cx="8153400" cy="1065213"/>
          </a:xfrm>
          <a:prstGeom prst="rect">
            <a:avLst/>
          </a:prstGeom>
          <a:noFill/>
          <a:ln w="9525">
            <a:noFill/>
            <a:miter lim="800000"/>
            <a:headEnd/>
            <a:tailEnd/>
          </a:ln>
        </p:spPr>
        <p:txBody>
          <a:bodyPr>
            <a:spAutoFit/>
          </a:bodyPr>
          <a:lstStyle/>
          <a:p>
            <a:pPr marL="455613" indent="-455613" algn="ctr">
              <a:spcBef>
                <a:spcPct val="50000"/>
              </a:spcBef>
              <a:tabLst>
                <a:tab pos="804863" algn="l"/>
              </a:tabLst>
            </a:pPr>
            <a:r>
              <a:rPr lang="en-US" sz="3200" b="1" dirty="0">
                <a:solidFill>
                  <a:srgbClr val="C00000"/>
                </a:solidFill>
                <a:latin typeface="Comic Sans MS" pitchFamily="66" charset="0"/>
              </a:rPr>
              <a:t>Facility Costs</a:t>
            </a:r>
          </a:p>
          <a:p>
            <a:pPr marL="569913" lvl="1">
              <a:spcBef>
                <a:spcPct val="20000"/>
              </a:spcBef>
              <a:buFont typeface="Wingdings" pitchFamily="2" charset="2"/>
              <a:buChar char="§"/>
              <a:tabLst>
                <a:tab pos="804863" algn="l"/>
              </a:tabLst>
            </a:pPr>
            <a:r>
              <a:rPr lang="en-US" sz="2400" dirty="0">
                <a:latin typeface="Comic Sans MS" pitchFamily="66" charset="0"/>
              </a:rPr>
              <a:t>  </a:t>
            </a:r>
            <a:r>
              <a:rPr lang="en-US" sz="2600" dirty="0">
                <a:latin typeface="Comic Sans MS" pitchFamily="66" charset="0"/>
              </a:rPr>
              <a:t>Building depreciation </a:t>
            </a:r>
            <a:r>
              <a:rPr lang="en-US" sz="2600" b="1" u="sng" dirty="0">
                <a:latin typeface="Comic Sans MS" pitchFamily="66" charset="0"/>
              </a:rPr>
              <a:t>or</a:t>
            </a:r>
            <a:r>
              <a:rPr lang="en-US" sz="2600" dirty="0">
                <a:latin typeface="Comic Sans MS" pitchFamily="66" charset="0"/>
              </a:rPr>
              <a:t> </a:t>
            </a:r>
            <a:r>
              <a:rPr lang="en-US" sz="2600" dirty="0" smtClean="0">
                <a:latin typeface="Comic Sans MS" pitchFamily="66" charset="0"/>
              </a:rPr>
              <a:t>“space use allowance” </a:t>
            </a:r>
            <a:endParaRPr lang="en-US" sz="2600" dirty="0">
              <a:latin typeface="Comic Sans MS" pitchFamily="66" charset="0"/>
            </a:endParaRPr>
          </a:p>
        </p:txBody>
      </p:sp>
      <p:sp>
        <p:nvSpPr>
          <p:cNvPr id="877573" name="Text Box 5"/>
          <p:cNvSpPr txBox="1">
            <a:spLocks noChangeArrowheads="1"/>
          </p:cNvSpPr>
          <p:nvPr/>
        </p:nvSpPr>
        <p:spPr bwMode="auto">
          <a:xfrm>
            <a:off x="76200" y="3990975"/>
            <a:ext cx="8915400" cy="2160591"/>
          </a:xfrm>
          <a:prstGeom prst="rect">
            <a:avLst/>
          </a:prstGeom>
          <a:noFill/>
          <a:ln w="9525">
            <a:noFill/>
            <a:miter lim="800000"/>
            <a:headEnd/>
            <a:tailEnd/>
          </a:ln>
        </p:spPr>
        <p:txBody>
          <a:bodyPr>
            <a:spAutoFit/>
          </a:bodyPr>
          <a:lstStyle/>
          <a:p>
            <a:pPr marL="800100" lvl="1" indent="-230188">
              <a:spcBef>
                <a:spcPct val="50000"/>
              </a:spcBef>
              <a:buFont typeface="Wingdings" pitchFamily="2" charset="2"/>
              <a:buChar char="§"/>
              <a:tabLst>
                <a:tab pos="804863" algn="l"/>
              </a:tabLst>
              <a:defRPr/>
            </a:pPr>
            <a:r>
              <a:rPr lang="en-US" sz="2400" dirty="0">
                <a:latin typeface="Comic Sans MS" pitchFamily="66" charset="0"/>
              </a:rPr>
              <a:t> Interest on debt associated with certain buildings  		</a:t>
            </a:r>
            <a:r>
              <a:rPr lang="en-US" sz="2400" dirty="0" smtClean="0">
                <a:latin typeface="Comic Sans MS" pitchFamily="66" charset="0"/>
              </a:rPr>
              <a:t> and </a:t>
            </a:r>
            <a:r>
              <a:rPr lang="en-US" sz="2400" dirty="0">
                <a:latin typeface="Comic Sans MS" pitchFamily="66" charset="0"/>
              </a:rPr>
              <a:t>capitalized equipment (&gt; $10K per unit) </a:t>
            </a:r>
          </a:p>
          <a:p>
            <a:pPr marL="569913" lvl="1">
              <a:spcBef>
                <a:spcPct val="20000"/>
              </a:spcBef>
              <a:buFont typeface="Wingdings" pitchFamily="2" charset="2"/>
              <a:buChar char="§"/>
              <a:tabLst>
                <a:tab pos="804863" algn="l"/>
              </a:tabLst>
              <a:defRPr/>
            </a:pPr>
            <a:r>
              <a:rPr lang="en-US" sz="2400" dirty="0">
                <a:latin typeface="Comic Sans MS" pitchFamily="66" charset="0"/>
              </a:rPr>
              <a:t>  Equipment (&gt; $5K per unit) depreciation</a:t>
            </a:r>
          </a:p>
          <a:p>
            <a:pPr marL="569913" lvl="1">
              <a:spcBef>
                <a:spcPct val="20000"/>
              </a:spcBef>
              <a:buFont typeface="Wingdings" pitchFamily="2" charset="2"/>
              <a:buChar char="§"/>
              <a:tabLst>
                <a:tab pos="804863" algn="l"/>
              </a:tabLst>
              <a:defRPr/>
            </a:pPr>
            <a:r>
              <a:rPr lang="en-US" sz="2400" dirty="0">
                <a:latin typeface="Comic Sans MS" pitchFamily="66" charset="0"/>
              </a:rPr>
              <a:t>  Operations and maintenance</a:t>
            </a:r>
          </a:p>
          <a:p>
            <a:pPr marL="569913" lvl="1">
              <a:spcBef>
                <a:spcPct val="20000"/>
              </a:spcBef>
              <a:buFont typeface="Wingdings" pitchFamily="2" charset="2"/>
              <a:buChar char="§"/>
              <a:tabLst>
                <a:tab pos="804863" algn="l"/>
              </a:tabLst>
              <a:defRPr/>
            </a:pPr>
            <a:r>
              <a:rPr lang="en-US" sz="2400" dirty="0">
                <a:latin typeface="Comic Sans MS" pitchFamily="66" charset="0"/>
              </a:rPr>
              <a:t>  Library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775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87757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87757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87757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87757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7572" grpId="0" autoUpdateAnimBg="0"/>
      <p:bldP spid="877573" grpId="0" uiExpand="1" build="p" bldLvl="2"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 Box 3"/>
          <p:cNvSpPr txBox="1">
            <a:spLocks noChangeArrowheads="1"/>
          </p:cNvSpPr>
          <p:nvPr/>
        </p:nvSpPr>
        <p:spPr bwMode="auto">
          <a:xfrm>
            <a:off x="0" y="1143000"/>
            <a:ext cx="8915400" cy="2393950"/>
          </a:xfrm>
          <a:prstGeom prst="rect">
            <a:avLst/>
          </a:prstGeom>
          <a:noFill/>
          <a:ln w="9525">
            <a:noFill/>
            <a:miter lim="800000"/>
            <a:headEnd/>
            <a:tailEnd/>
          </a:ln>
        </p:spPr>
        <p:txBody>
          <a:bodyPr>
            <a:spAutoFit/>
          </a:bodyPr>
          <a:lstStyle/>
          <a:p>
            <a:pPr marL="455613" indent="-455613" algn="ctr">
              <a:spcBef>
                <a:spcPct val="50000"/>
              </a:spcBef>
              <a:tabLst>
                <a:tab pos="804863" algn="l"/>
              </a:tabLst>
            </a:pPr>
            <a:r>
              <a:rPr lang="en-US" sz="3200" b="1" dirty="0">
                <a:solidFill>
                  <a:srgbClr val="C00000"/>
                </a:solidFill>
                <a:latin typeface="Comic Sans MS" pitchFamily="66" charset="0"/>
              </a:rPr>
              <a:t>Administrative Costs                  </a:t>
            </a:r>
            <a:r>
              <a:rPr lang="en-US" sz="3200" b="1" dirty="0" smtClean="0">
                <a:solidFill>
                  <a:srgbClr val="C00000"/>
                </a:solidFill>
                <a:latin typeface="Comic Sans MS" pitchFamily="66" charset="0"/>
              </a:rPr>
              <a:t>   </a:t>
            </a:r>
            <a:r>
              <a:rPr lang="en-US" sz="2400" dirty="0">
                <a:latin typeface="Comic Sans MS" pitchFamily="66" charset="0"/>
              </a:rPr>
              <a:t>(capped at 26% - can take 24% fixed allowance)</a:t>
            </a:r>
          </a:p>
          <a:p>
            <a:pPr marL="455613" indent="-455613">
              <a:spcBef>
                <a:spcPct val="50000"/>
              </a:spcBef>
              <a:tabLst>
                <a:tab pos="804863" algn="l"/>
              </a:tabLst>
            </a:pPr>
            <a:endParaRPr lang="en-US" sz="800" dirty="0">
              <a:latin typeface="Comic Sans MS" pitchFamily="66" charset="0"/>
            </a:endParaRPr>
          </a:p>
          <a:p>
            <a:pPr marL="569913" lvl="1" indent="293688">
              <a:spcBef>
                <a:spcPct val="40000"/>
              </a:spcBef>
              <a:buFont typeface="Wingdings" pitchFamily="2" charset="2"/>
              <a:buChar char="§"/>
              <a:tabLst>
                <a:tab pos="804863" algn="l"/>
              </a:tabLst>
            </a:pPr>
            <a:r>
              <a:rPr lang="en-US" sz="2400" dirty="0">
                <a:latin typeface="Comic Sans MS" pitchFamily="66" charset="0"/>
              </a:rPr>
              <a:t>General Administration (Chancellor, University-wide 	 Business  Offices, General Counsel, Central IT 	 		Services)</a:t>
            </a:r>
          </a:p>
        </p:txBody>
      </p:sp>
      <p:sp>
        <p:nvSpPr>
          <p:cNvPr id="879620" name="Text Box 4"/>
          <p:cNvSpPr txBox="1">
            <a:spLocks noChangeArrowheads="1"/>
          </p:cNvSpPr>
          <p:nvPr/>
        </p:nvSpPr>
        <p:spPr bwMode="auto">
          <a:xfrm>
            <a:off x="0" y="3531477"/>
            <a:ext cx="8915400" cy="2640723"/>
          </a:xfrm>
          <a:prstGeom prst="rect">
            <a:avLst/>
          </a:prstGeom>
          <a:noFill/>
          <a:ln w="9525">
            <a:noFill/>
            <a:miter lim="800000"/>
            <a:headEnd/>
            <a:tailEnd/>
          </a:ln>
        </p:spPr>
        <p:txBody>
          <a:bodyPr>
            <a:spAutoFit/>
          </a:bodyPr>
          <a:lstStyle/>
          <a:p>
            <a:pPr marL="863600" lvl="1" indent="-293688">
              <a:spcBef>
                <a:spcPct val="50000"/>
              </a:spcBef>
              <a:buFont typeface="Wingdings" pitchFamily="2" charset="2"/>
              <a:buChar char="§"/>
              <a:tabLst>
                <a:tab pos="804863" algn="l"/>
              </a:tabLst>
              <a:defRPr/>
            </a:pPr>
            <a:r>
              <a:rPr lang="en-US" sz="2400" dirty="0">
                <a:latin typeface="Comic Sans MS" pitchFamily="66" charset="0"/>
              </a:rPr>
              <a:t>Departmental Administration (Academic Deans, Accounting, Clerical and other Administrative </a:t>
            </a:r>
            <a:r>
              <a:rPr lang="en-US" sz="2400" dirty="0" smtClean="0">
                <a:latin typeface="Comic Sans MS" pitchFamily="66" charset="0"/>
              </a:rPr>
              <a:t>Salaries)</a:t>
            </a:r>
          </a:p>
          <a:p>
            <a:pPr marL="863600" lvl="1" indent="-293688">
              <a:spcBef>
                <a:spcPct val="50000"/>
              </a:spcBef>
              <a:buFont typeface="Wingdings" pitchFamily="2" charset="2"/>
              <a:buChar char="§"/>
              <a:tabLst>
                <a:tab pos="804863" algn="l"/>
              </a:tabLst>
              <a:defRPr/>
            </a:pPr>
            <a:r>
              <a:rPr lang="en-US" sz="2400" dirty="0" smtClean="0">
                <a:latin typeface="Comic Sans MS" pitchFamily="66" charset="0"/>
              </a:rPr>
              <a:t>Sponsored </a:t>
            </a:r>
            <a:r>
              <a:rPr lang="en-US" sz="2400" dirty="0">
                <a:latin typeface="Comic Sans MS" pitchFamily="66" charset="0"/>
              </a:rPr>
              <a:t>Projects Administration (</a:t>
            </a:r>
            <a:r>
              <a:rPr lang="en-US" sz="2400" dirty="0" smtClean="0">
                <a:latin typeface="Comic Sans MS" pitchFamily="66" charset="0"/>
              </a:rPr>
              <a:t>University-Wide</a:t>
            </a:r>
            <a:r>
              <a:rPr lang="en-US" sz="2400" dirty="0">
                <a:latin typeface="Comic Sans MS" pitchFamily="66" charset="0"/>
              </a:rPr>
              <a:t>)</a:t>
            </a:r>
          </a:p>
          <a:p>
            <a:pPr marL="863600" lvl="1" indent="-293688">
              <a:spcBef>
                <a:spcPct val="40000"/>
              </a:spcBef>
              <a:buFont typeface="Wingdings" pitchFamily="2" charset="2"/>
              <a:buChar char="§"/>
              <a:tabLst>
                <a:tab pos="804863" algn="l"/>
              </a:tabLst>
              <a:defRPr/>
            </a:pPr>
            <a:r>
              <a:rPr lang="en-US" sz="2400" dirty="0">
                <a:latin typeface="Comic Sans MS" pitchFamily="66" charset="0"/>
              </a:rPr>
              <a:t>Student Administration and Services (Deans of Students, Admissions, Registrar, Student Advisors, Health Clinic)</a:t>
            </a:r>
          </a:p>
        </p:txBody>
      </p:sp>
      <p:sp>
        <p:nvSpPr>
          <p:cNvPr id="5" name="Text Box 2"/>
          <p:cNvSpPr txBox="1">
            <a:spLocks noChangeArrowheads="1"/>
          </p:cNvSpPr>
          <p:nvPr/>
        </p:nvSpPr>
        <p:spPr bwMode="auto">
          <a:xfrm>
            <a:off x="304800" y="228600"/>
            <a:ext cx="8686800" cy="707887"/>
          </a:xfrm>
          <a:prstGeom prst="rect">
            <a:avLst/>
          </a:prstGeom>
          <a:solidFill>
            <a:srgbClr val="C00000"/>
          </a:solidFill>
          <a:ln w="28575">
            <a:solidFill>
              <a:schemeClr val="tx1"/>
            </a:solidFill>
            <a:miter lim="800000"/>
            <a:headEnd/>
            <a:tailEnd/>
          </a:ln>
          <a:effectLst/>
        </p:spPr>
        <p:txBody>
          <a:bodyPr>
            <a:spAutoFit/>
          </a:bodyPr>
          <a:lstStyle/>
          <a:p>
            <a:pPr algn="ctr">
              <a:spcBef>
                <a:spcPct val="50000"/>
              </a:spcBef>
              <a:defRPr/>
            </a:pPr>
            <a:r>
              <a:rPr lang="en-US" sz="4000" dirty="0">
                <a:solidFill>
                  <a:srgbClr val="FFFFFF"/>
                </a:solidFill>
                <a:latin typeface="Comic Sans MS" pitchFamily="66" charset="0"/>
              </a:rPr>
              <a:t>Facilities and Administrative Costs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796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796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796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9620" grpId="0" uiExpand="1" build="p" bldLvl="2"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8" name="Text Box 4"/>
          <p:cNvSpPr txBox="1">
            <a:spLocks noChangeArrowheads="1"/>
          </p:cNvSpPr>
          <p:nvPr/>
        </p:nvSpPr>
        <p:spPr bwMode="auto">
          <a:xfrm>
            <a:off x="254000" y="1752600"/>
            <a:ext cx="8915400" cy="4339650"/>
          </a:xfrm>
          <a:prstGeom prst="rect">
            <a:avLst/>
          </a:prstGeom>
          <a:noFill/>
          <a:ln w="9525">
            <a:noFill/>
            <a:miter lim="800000"/>
            <a:headEnd/>
            <a:tailEnd/>
          </a:ln>
        </p:spPr>
        <p:txBody>
          <a:bodyPr>
            <a:spAutoFit/>
          </a:bodyPr>
          <a:lstStyle/>
          <a:p>
            <a:pPr marL="455613" indent="-455613">
              <a:tabLst>
                <a:tab pos="804863" algn="l"/>
              </a:tabLst>
              <a:defRPr/>
            </a:pPr>
            <a:endParaRPr lang="en-US" sz="2400" dirty="0">
              <a:latin typeface="Comic Sans MS" pitchFamily="66" charset="0"/>
            </a:endParaRPr>
          </a:p>
          <a:p>
            <a:pPr marL="514350" indent="-514350">
              <a:buFont typeface="Wingdings" pitchFamily="2" charset="2"/>
              <a:buChar char="§"/>
              <a:tabLst>
                <a:tab pos="804863" algn="l"/>
              </a:tabLst>
              <a:defRPr/>
            </a:pPr>
            <a:r>
              <a:rPr lang="en-US" sz="2800" dirty="0" smtClean="0">
                <a:latin typeface="Comic Sans MS" pitchFamily="66" charset="0"/>
              </a:rPr>
              <a:t>The F&amp;A </a:t>
            </a:r>
            <a:r>
              <a:rPr lang="en-US" sz="2800" dirty="0">
                <a:latin typeface="Comic Sans MS" pitchFamily="66" charset="0"/>
              </a:rPr>
              <a:t>rates in effect at the time of the initial </a:t>
            </a:r>
            <a:r>
              <a:rPr lang="en-US" sz="2800" dirty="0" smtClean="0">
                <a:latin typeface="Comic Sans MS" pitchFamily="66" charset="0"/>
              </a:rPr>
              <a:t>award </a:t>
            </a:r>
            <a:r>
              <a:rPr lang="en-US" sz="2800" dirty="0">
                <a:latin typeface="Comic Sans MS" pitchFamily="66" charset="0"/>
              </a:rPr>
              <a:t>shall be used throughout the life (each </a:t>
            </a:r>
            <a:r>
              <a:rPr lang="en-US" sz="2800" dirty="0" smtClean="0">
                <a:latin typeface="Comic Sans MS" pitchFamily="66" charset="0"/>
              </a:rPr>
              <a:t>competitive segment) </a:t>
            </a:r>
            <a:r>
              <a:rPr lang="en-US" sz="2800" dirty="0">
                <a:latin typeface="Comic Sans MS" pitchFamily="66" charset="0"/>
              </a:rPr>
              <a:t>of </a:t>
            </a:r>
            <a:r>
              <a:rPr lang="en-US" sz="2800" dirty="0" smtClean="0">
                <a:latin typeface="Comic Sans MS" pitchFamily="66" charset="0"/>
              </a:rPr>
              <a:t>the project.</a:t>
            </a:r>
            <a:endParaRPr lang="en-US" sz="2800" dirty="0">
              <a:latin typeface="Comic Sans MS" pitchFamily="66" charset="0"/>
            </a:endParaRPr>
          </a:p>
          <a:p>
            <a:pPr marL="514350" indent="-514350">
              <a:buFont typeface="Wingdings" pitchFamily="2" charset="2"/>
              <a:buChar char="§"/>
              <a:tabLst>
                <a:tab pos="804863" algn="l"/>
              </a:tabLst>
              <a:defRPr/>
            </a:pPr>
            <a:endParaRPr lang="en-US" sz="2800" dirty="0">
              <a:latin typeface="Comic Sans MS" pitchFamily="66" charset="0"/>
            </a:endParaRPr>
          </a:p>
          <a:p>
            <a:pPr marL="514350" indent="-514350">
              <a:buFont typeface="Wingdings" pitchFamily="2" charset="2"/>
              <a:buChar char="§"/>
              <a:tabLst>
                <a:tab pos="804863" algn="l"/>
              </a:tabLst>
              <a:defRPr/>
            </a:pPr>
            <a:r>
              <a:rPr lang="en-US" sz="2800" dirty="0" smtClean="0">
                <a:latin typeface="Comic Sans MS" pitchFamily="66" charset="0"/>
              </a:rPr>
              <a:t>New </a:t>
            </a:r>
            <a:r>
              <a:rPr lang="en-US" sz="2800" dirty="0">
                <a:latin typeface="Comic Sans MS" pitchFamily="66" charset="0"/>
              </a:rPr>
              <a:t>rates are normally negotiated every three </a:t>
            </a:r>
            <a:r>
              <a:rPr lang="en-US" sz="2800" dirty="0" smtClean="0">
                <a:latin typeface="Comic Sans MS" pitchFamily="66" charset="0"/>
              </a:rPr>
              <a:t>(</a:t>
            </a:r>
            <a:r>
              <a:rPr lang="en-US" sz="2800" dirty="0">
                <a:latin typeface="Comic Sans MS" pitchFamily="66" charset="0"/>
              </a:rPr>
              <a:t>3) years – if there is a delay, the previous rate </a:t>
            </a:r>
            <a:r>
              <a:rPr lang="en-US" sz="2800" dirty="0" smtClean="0">
                <a:latin typeface="Comic Sans MS" pitchFamily="66" charset="0"/>
              </a:rPr>
              <a:t>is </a:t>
            </a:r>
            <a:r>
              <a:rPr lang="en-US" sz="2800" dirty="0">
                <a:latin typeface="Comic Sans MS" pitchFamily="66" charset="0"/>
              </a:rPr>
              <a:t>used until the new rates are </a:t>
            </a:r>
            <a:r>
              <a:rPr lang="en-US" sz="2800" dirty="0" smtClean="0">
                <a:latin typeface="Comic Sans MS" pitchFamily="66" charset="0"/>
              </a:rPr>
              <a:t>established.</a:t>
            </a:r>
            <a:endParaRPr lang="en-US" sz="2800" dirty="0">
              <a:latin typeface="Comic Sans MS" pitchFamily="66" charset="0"/>
            </a:endParaRPr>
          </a:p>
          <a:p>
            <a:pPr marL="514350" indent="-514350">
              <a:buFont typeface="+mj-lt"/>
              <a:buAutoNum type="arabicPeriod"/>
              <a:tabLst>
                <a:tab pos="804863" algn="l"/>
              </a:tabLst>
              <a:defRPr/>
            </a:pPr>
            <a:endParaRPr lang="en-US" sz="2800" dirty="0">
              <a:latin typeface="Comic Sans MS" pitchFamily="66" charset="0"/>
            </a:endParaRPr>
          </a:p>
          <a:p>
            <a:pPr marL="514350" indent="-514350">
              <a:buFont typeface="+mj-lt"/>
              <a:buAutoNum type="arabicPeriod"/>
              <a:tabLst>
                <a:tab pos="804863" algn="l"/>
              </a:tabLst>
              <a:defRPr/>
            </a:pPr>
            <a:endParaRPr lang="en-US" sz="2800" dirty="0">
              <a:latin typeface="Comic Sans MS" pitchFamily="66" charset="0"/>
            </a:endParaRPr>
          </a:p>
        </p:txBody>
      </p:sp>
      <p:sp>
        <p:nvSpPr>
          <p:cNvPr id="5" name="Text Box 2"/>
          <p:cNvSpPr txBox="1">
            <a:spLocks noChangeArrowheads="1"/>
          </p:cNvSpPr>
          <p:nvPr/>
        </p:nvSpPr>
        <p:spPr bwMode="auto">
          <a:xfrm>
            <a:off x="304800" y="228600"/>
            <a:ext cx="8686800" cy="1323439"/>
          </a:xfrm>
          <a:prstGeom prst="rect">
            <a:avLst/>
          </a:prstGeom>
          <a:solidFill>
            <a:srgbClr val="C00000"/>
          </a:solidFill>
          <a:ln w="28575">
            <a:solidFill>
              <a:schemeClr val="tx1"/>
            </a:solidFill>
            <a:miter lim="800000"/>
            <a:headEnd/>
            <a:tailEnd/>
          </a:ln>
          <a:effectLst/>
        </p:spPr>
        <p:txBody>
          <a:bodyPr>
            <a:spAutoFit/>
          </a:bodyPr>
          <a:lstStyle/>
          <a:p>
            <a:pPr algn="ctr">
              <a:spcBef>
                <a:spcPct val="50000"/>
              </a:spcBef>
              <a:defRPr/>
            </a:pPr>
            <a:r>
              <a:rPr lang="en-US" sz="4000" dirty="0">
                <a:solidFill>
                  <a:srgbClr val="FFFFFF"/>
                </a:solidFill>
                <a:latin typeface="Comic Sans MS" pitchFamily="66" charset="0"/>
              </a:rPr>
              <a:t>Facilities and Administrative </a:t>
            </a:r>
            <a:r>
              <a:rPr lang="en-US" sz="4000" dirty="0" smtClean="0">
                <a:solidFill>
                  <a:srgbClr val="FFFFFF"/>
                </a:solidFill>
                <a:latin typeface="Comic Sans MS" pitchFamily="66" charset="0"/>
              </a:rPr>
              <a:t>Rate </a:t>
            </a:r>
            <a:r>
              <a:rPr lang="en-US" sz="4000" dirty="0">
                <a:solidFill>
                  <a:srgbClr val="FFFFFF"/>
                </a:solidFill>
                <a:latin typeface="Comic Sans MS" pitchFamily="66" charset="0"/>
              </a:rPr>
              <a:t>Applicable Duration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8166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8166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1668" grpId="0"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292100" y="228600"/>
            <a:ext cx="8394700" cy="1323439"/>
          </a:xfrm>
          <a:prstGeom prst="rect">
            <a:avLst/>
          </a:prstGeom>
          <a:solidFill>
            <a:srgbClr val="C00000"/>
          </a:solidFill>
          <a:ln w="38100">
            <a:solidFill>
              <a:schemeClr val="tx1"/>
            </a:solidFill>
            <a:miter lim="800000"/>
            <a:headEnd/>
            <a:tailEnd/>
          </a:ln>
          <a:effectLst/>
        </p:spPr>
        <p:txBody>
          <a:bodyPr wrap="square">
            <a:spAutoFit/>
          </a:bodyPr>
          <a:lstStyle/>
          <a:p>
            <a:pPr algn="ctr">
              <a:defRPr/>
            </a:pPr>
            <a:r>
              <a:rPr lang="en-US" sz="4000" dirty="0">
                <a:solidFill>
                  <a:srgbClr val="FFFFFF"/>
                </a:solidFill>
                <a:latin typeface="Comic Sans MS" pitchFamily="66" charset="0"/>
              </a:rPr>
              <a:t>F&amp;A Rate </a:t>
            </a:r>
            <a:r>
              <a:rPr lang="en-US" sz="4000" dirty="0" smtClean="0">
                <a:solidFill>
                  <a:srgbClr val="FFFFFF"/>
                </a:solidFill>
                <a:latin typeface="Comic Sans MS" pitchFamily="66" charset="0"/>
              </a:rPr>
              <a:t>Negotiation Process with Cognizant </a:t>
            </a:r>
            <a:r>
              <a:rPr lang="en-US" sz="4000" dirty="0">
                <a:solidFill>
                  <a:srgbClr val="FFFFFF"/>
                </a:solidFill>
                <a:latin typeface="Comic Sans MS" pitchFamily="66" charset="0"/>
              </a:rPr>
              <a:t>Agency</a:t>
            </a:r>
          </a:p>
        </p:txBody>
      </p:sp>
      <p:sp>
        <p:nvSpPr>
          <p:cNvPr id="36869" name="Text Box 3"/>
          <p:cNvSpPr txBox="1">
            <a:spLocks noChangeArrowheads="1"/>
          </p:cNvSpPr>
          <p:nvPr/>
        </p:nvSpPr>
        <p:spPr bwMode="auto">
          <a:xfrm>
            <a:off x="228600" y="1785372"/>
            <a:ext cx="8686800" cy="1754326"/>
          </a:xfrm>
          <a:prstGeom prst="rect">
            <a:avLst/>
          </a:prstGeom>
          <a:noFill/>
          <a:ln w="9525">
            <a:noFill/>
            <a:miter lim="800000"/>
            <a:headEnd/>
            <a:tailEnd/>
          </a:ln>
        </p:spPr>
        <p:txBody>
          <a:bodyPr wrap="square">
            <a:spAutoFit/>
          </a:bodyPr>
          <a:lstStyle/>
          <a:p>
            <a:pPr marL="115888" lvl="1" indent="-1588"/>
            <a:r>
              <a:rPr lang="en-US" sz="2700" b="1" dirty="0">
                <a:solidFill>
                  <a:srgbClr val="C00000"/>
                </a:solidFill>
                <a:latin typeface="Comic Sans MS" pitchFamily="66" charset="0"/>
              </a:rPr>
              <a:t>“</a:t>
            </a:r>
            <a:r>
              <a:rPr lang="en-US" sz="2700" b="1" u="sng" dirty="0">
                <a:solidFill>
                  <a:srgbClr val="C00000"/>
                </a:solidFill>
                <a:latin typeface="Comic Sans MS" pitchFamily="66" charset="0"/>
              </a:rPr>
              <a:t>Cognizant Agency</a:t>
            </a:r>
            <a:r>
              <a:rPr lang="en-US" sz="2700" b="1" dirty="0">
                <a:solidFill>
                  <a:srgbClr val="C00000"/>
                </a:solidFill>
                <a:latin typeface="Comic Sans MS" pitchFamily="66" charset="0"/>
              </a:rPr>
              <a:t>” </a:t>
            </a:r>
            <a:r>
              <a:rPr lang="en-US" sz="2700" dirty="0">
                <a:latin typeface="Comic Sans MS" pitchFamily="66" charset="0"/>
              </a:rPr>
              <a:t>is the federal agency responsible for negotiating and approving F&amp;A rates for an institution on behalf of all federal agencies</a:t>
            </a:r>
            <a:r>
              <a:rPr lang="en-US" sz="2700" dirty="0" smtClean="0">
                <a:latin typeface="Comic Sans MS" pitchFamily="66" charset="0"/>
              </a:rPr>
              <a:t>.  It will always be </a:t>
            </a:r>
            <a:r>
              <a:rPr lang="en-US" sz="2700" u="sng" dirty="0" smtClean="0">
                <a:latin typeface="Comic Sans MS" pitchFamily="66" charset="0"/>
              </a:rPr>
              <a:t>either</a:t>
            </a:r>
            <a:r>
              <a:rPr lang="en-US" sz="2700" dirty="0" smtClean="0">
                <a:latin typeface="Comic Sans MS" pitchFamily="66" charset="0"/>
              </a:rPr>
              <a:t>:</a:t>
            </a:r>
            <a:endParaRPr lang="en-US" sz="2700" dirty="0">
              <a:latin typeface="Comic Sans MS" pitchFamily="66" charset="0"/>
            </a:endParaRPr>
          </a:p>
        </p:txBody>
      </p:sp>
      <p:sp>
        <p:nvSpPr>
          <p:cNvPr id="36870" name="Text Box 4"/>
          <p:cNvSpPr txBox="1">
            <a:spLocks noChangeArrowheads="1"/>
          </p:cNvSpPr>
          <p:nvPr/>
        </p:nvSpPr>
        <p:spPr bwMode="auto">
          <a:xfrm>
            <a:off x="0" y="5140404"/>
            <a:ext cx="9067800" cy="1107996"/>
          </a:xfrm>
          <a:prstGeom prst="rect">
            <a:avLst/>
          </a:prstGeom>
          <a:noFill/>
          <a:ln w="9525">
            <a:noFill/>
            <a:miter lim="800000"/>
            <a:headEnd/>
            <a:tailEnd/>
          </a:ln>
        </p:spPr>
        <p:txBody>
          <a:bodyPr wrap="square">
            <a:spAutoFit/>
          </a:bodyPr>
          <a:lstStyle/>
          <a:p>
            <a:pPr algn="ctr">
              <a:spcBef>
                <a:spcPct val="50000"/>
              </a:spcBef>
              <a:tabLst>
                <a:tab pos="630238" algn="l"/>
              </a:tabLst>
            </a:pPr>
            <a:r>
              <a:rPr lang="en-US" sz="2200" dirty="0" smtClean="0">
                <a:solidFill>
                  <a:srgbClr val="C00000"/>
                </a:solidFill>
                <a:latin typeface="Comic Sans MS" pitchFamily="66" charset="0"/>
              </a:rPr>
              <a:t>Determination is based on which agency provides the most money.  If neither provides money to the university, e.g., all funding comes from the Department of Education, then HHS prevails.</a:t>
            </a:r>
            <a:endParaRPr lang="en-US" sz="2200" u="sng" dirty="0">
              <a:solidFill>
                <a:srgbClr val="C00000"/>
              </a:solidFill>
              <a:latin typeface="Comic Sans MS" pitchFamily="66" charset="0"/>
            </a:endParaRPr>
          </a:p>
        </p:txBody>
      </p:sp>
      <p:sp>
        <p:nvSpPr>
          <p:cNvPr id="2" name="Oval 1"/>
          <p:cNvSpPr/>
          <p:nvPr/>
        </p:nvSpPr>
        <p:spPr bwMode="auto">
          <a:xfrm>
            <a:off x="25400" y="3615898"/>
            <a:ext cx="9042400" cy="1337102"/>
          </a:xfrm>
          <a:prstGeom prst="ellipse">
            <a:avLst/>
          </a:prstGeom>
          <a:solidFill>
            <a:schemeClr val="bg1">
              <a:lumMod val="2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800" dirty="0">
                <a:latin typeface="Comic Sans MS" pitchFamily="66" charset="0"/>
              </a:rPr>
              <a:t> </a:t>
            </a:r>
            <a:r>
              <a:rPr lang="en-US" sz="2400" dirty="0">
                <a:solidFill>
                  <a:srgbClr val="FFFFFF"/>
                </a:solidFill>
                <a:latin typeface="Comic Sans MS" pitchFamily="66" charset="0"/>
              </a:rPr>
              <a:t>Department of Health and </a:t>
            </a:r>
            <a:r>
              <a:rPr lang="en-US" sz="2400" dirty="0" smtClean="0">
                <a:solidFill>
                  <a:srgbClr val="FFFFFF"/>
                </a:solidFill>
                <a:latin typeface="Comic Sans MS" pitchFamily="66" charset="0"/>
              </a:rPr>
              <a:t>Human Services </a:t>
            </a:r>
            <a:r>
              <a:rPr lang="en-US" sz="2400" b="1" u="sng" dirty="0">
                <a:solidFill>
                  <a:srgbClr val="FFFFFF"/>
                </a:solidFill>
                <a:latin typeface="Comic Sans MS" pitchFamily="66" charset="0"/>
              </a:rPr>
              <a:t>or</a:t>
            </a:r>
            <a:r>
              <a:rPr lang="en-US" sz="2400" b="1" dirty="0">
                <a:solidFill>
                  <a:srgbClr val="FFFFFF"/>
                </a:solidFill>
                <a:latin typeface="Comic Sans MS" pitchFamily="66" charset="0"/>
              </a:rPr>
              <a:t> </a:t>
            </a:r>
            <a:r>
              <a:rPr lang="en-US" sz="2400" dirty="0">
                <a:solidFill>
                  <a:srgbClr val="FFFFFF"/>
                </a:solidFill>
                <a:latin typeface="Comic Sans MS" pitchFamily="66" charset="0"/>
              </a:rPr>
              <a:t>Department of Defense’s Office of Naval Research </a:t>
            </a:r>
            <a:endParaRPr kumimoji="0" lang="en-US" sz="2400" b="0" i="0" u="none" strike="noStrike" cap="none" normalizeH="0" baseline="0" dirty="0" smtClean="0">
              <a:ln>
                <a:noFill/>
              </a:ln>
              <a:solidFill>
                <a:srgbClr val="FFFFFF"/>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68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p:bldP spid="2"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3"/>
          <p:cNvSpPr>
            <a:spLocks noChangeArrowheads="1"/>
          </p:cNvSpPr>
          <p:nvPr/>
        </p:nvSpPr>
        <p:spPr bwMode="auto">
          <a:xfrm>
            <a:off x="152400" y="2819400"/>
            <a:ext cx="1600200" cy="2286000"/>
          </a:xfrm>
          <a:prstGeom prst="rect">
            <a:avLst/>
          </a:prstGeom>
          <a:noFill/>
          <a:ln w="9525">
            <a:solidFill>
              <a:schemeClr val="tx1"/>
            </a:solidFill>
            <a:miter lim="800000"/>
            <a:headEnd/>
            <a:tailEnd/>
          </a:ln>
        </p:spPr>
        <p:txBody>
          <a:bodyPr wrap="none" anchor="ctr"/>
          <a:lstStyle/>
          <a:p>
            <a:endParaRPr lang="en-US">
              <a:latin typeface="Comic Sans MS" pitchFamily="66" charset="0"/>
            </a:endParaRPr>
          </a:p>
        </p:txBody>
      </p:sp>
      <p:sp>
        <p:nvSpPr>
          <p:cNvPr id="37894" name="Rectangle 4"/>
          <p:cNvSpPr>
            <a:spLocks noChangeArrowheads="1"/>
          </p:cNvSpPr>
          <p:nvPr/>
        </p:nvSpPr>
        <p:spPr bwMode="auto">
          <a:xfrm>
            <a:off x="7315200" y="2819400"/>
            <a:ext cx="1600200" cy="2286000"/>
          </a:xfrm>
          <a:prstGeom prst="rect">
            <a:avLst/>
          </a:prstGeom>
          <a:noFill/>
          <a:ln w="9525">
            <a:solidFill>
              <a:schemeClr val="tx1"/>
            </a:solidFill>
            <a:miter lim="800000"/>
            <a:headEnd/>
            <a:tailEnd/>
          </a:ln>
        </p:spPr>
        <p:txBody>
          <a:bodyPr wrap="none" anchor="ctr"/>
          <a:lstStyle/>
          <a:p>
            <a:endParaRPr lang="en-US">
              <a:latin typeface="Comic Sans MS" pitchFamily="66" charset="0"/>
            </a:endParaRPr>
          </a:p>
        </p:txBody>
      </p:sp>
      <p:sp>
        <p:nvSpPr>
          <p:cNvPr id="37895" name="Rectangle 5"/>
          <p:cNvSpPr>
            <a:spLocks noChangeArrowheads="1"/>
          </p:cNvSpPr>
          <p:nvPr/>
        </p:nvSpPr>
        <p:spPr bwMode="auto">
          <a:xfrm>
            <a:off x="4953000" y="2819400"/>
            <a:ext cx="1600200" cy="2286000"/>
          </a:xfrm>
          <a:prstGeom prst="rect">
            <a:avLst/>
          </a:prstGeom>
          <a:noFill/>
          <a:ln w="9525">
            <a:solidFill>
              <a:schemeClr val="tx1"/>
            </a:solidFill>
            <a:miter lim="800000"/>
            <a:headEnd/>
            <a:tailEnd/>
          </a:ln>
        </p:spPr>
        <p:txBody>
          <a:bodyPr wrap="none" anchor="ctr"/>
          <a:lstStyle/>
          <a:p>
            <a:endParaRPr lang="en-US">
              <a:latin typeface="Comic Sans MS" pitchFamily="66" charset="0"/>
            </a:endParaRPr>
          </a:p>
        </p:txBody>
      </p:sp>
      <p:sp>
        <p:nvSpPr>
          <p:cNvPr id="37896" name="Rectangle 6"/>
          <p:cNvSpPr>
            <a:spLocks noChangeArrowheads="1"/>
          </p:cNvSpPr>
          <p:nvPr/>
        </p:nvSpPr>
        <p:spPr bwMode="auto">
          <a:xfrm>
            <a:off x="2514600" y="2819400"/>
            <a:ext cx="1600200" cy="2286000"/>
          </a:xfrm>
          <a:prstGeom prst="rect">
            <a:avLst/>
          </a:prstGeom>
          <a:noFill/>
          <a:ln w="9525">
            <a:solidFill>
              <a:schemeClr val="tx1"/>
            </a:solidFill>
            <a:miter lim="800000"/>
            <a:headEnd/>
            <a:tailEnd/>
          </a:ln>
        </p:spPr>
        <p:txBody>
          <a:bodyPr wrap="none" anchor="ctr"/>
          <a:lstStyle/>
          <a:p>
            <a:endParaRPr lang="en-US">
              <a:latin typeface="Comic Sans MS" pitchFamily="66" charset="0"/>
            </a:endParaRPr>
          </a:p>
        </p:txBody>
      </p:sp>
      <p:sp>
        <p:nvSpPr>
          <p:cNvPr id="37897" name="AutoShape 7"/>
          <p:cNvSpPr>
            <a:spLocks noChangeArrowheads="1"/>
          </p:cNvSpPr>
          <p:nvPr/>
        </p:nvSpPr>
        <p:spPr bwMode="auto">
          <a:xfrm>
            <a:off x="1905000" y="3733800"/>
            <a:ext cx="457200" cy="381000"/>
          </a:xfrm>
          <a:prstGeom prst="rightArrow">
            <a:avLst>
              <a:gd name="adj1" fmla="val 50000"/>
              <a:gd name="adj2" fmla="val 30000"/>
            </a:avLst>
          </a:prstGeom>
          <a:solidFill>
            <a:srgbClr val="FF3300"/>
          </a:solidFill>
          <a:ln w="9525">
            <a:solidFill>
              <a:schemeClr val="tx1"/>
            </a:solidFill>
            <a:miter lim="800000"/>
            <a:headEnd/>
            <a:tailEnd/>
          </a:ln>
        </p:spPr>
        <p:txBody>
          <a:bodyPr wrap="none" anchor="ctr"/>
          <a:lstStyle/>
          <a:p>
            <a:endParaRPr lang="en-US">
              <a:latin typeface="Comic Sans MS" pitchFamily="66" charset="0"/>
            </a:endParaRPr>
          </a:p>
        </p:txBody>
      </p:sp>
      <p:sp>
        <p:nvSpPr>
          <p:cNvPr id="37898" name="AutoShape 8"/>
          <p:cNvSpPr>
            <a:spLocks noChangeArrowheads="1"/>
          </p:cNvSpPr>
          <p:nvPr/>
        </p:nvSpPr>
        <p:spPr bwMode="auto">
          <a:xfrm>
            <a:off x="4343400" y="3733800"/>
            <a:ext cx="457200" cy="381000"/>
          </a:xfrm>
          <a:prstGeom prst="rightArrow">
            <a:avLst>
              <a:gd name="adj1" fmla="val 50000"/>
              <a:gd name="adj2" fmla="val 30000"/>
            </a:avLst>
          </a:prstGeom>
          <a:solidFill>
            <a:srgbClr val="FF3300"/>
          </a:solidFill>
          <a:ln w="9525">
            <a:solidFill>
              <a:schemeClr val="tx1"/>
            </a:solidFill>
            <a:miter lim="800000"/>
            <a:headEnd/>
            <a:tailEnd/>
          </a:ln>
        </p:spPr>
        <p:txBody>
          <a:bodyPr wrap="none" anchor="ctr"/>
          <a:lstStyle/>
          <a:p>
            <a:endParaRPr lang="en-US">
              <a:latin typeface="Comic Sans MS" pitchFamily="66" charset="0"/>
            </a:endParaRPr>
          </a:p>
        </p:txBody>
      </p:sp>
      <p:sp>
        <p:nvSpPr>
          <p:cNvPr id="37899" name="AutoShape 9"/>
          <p:cNvSpPr>
            <a:spLocks noChangeArrowheads="1"/>
          </p:cNvSpPr>
          <p:nvPr/>
        </p:nvSpPr>
        <p:spPr bwMode="auto">
          <a:xfrm>
            <a:off x="6705600" y="3733800"/>
            <a:ext cx="457200" cy="381000"/>
          </a:xfrm>
          <a:prstGeom prst="rightArrow">
            <a:avLst>
              <a:gd name="adj1" fmla="val 50000"/>
              <a:gd name="adj2" fmla="val 30000"/>
            </a:avLst>
          </a:prstGeom>
          <a:solidFill>
            <a:srgbClr val="FF3300"/>
          </a:solidFill>
          <a:ln w="9525">
            <a:solidFill>
              <a:schemeClr val="tx1"/>
            </a:solidFill>
            <a:miter lim="800000"/>
            <a:headEnd/>
            <a:tailEnd/>
          </a:ln>
        </p:spPr>
        <p:txBody>
          <a:bodyPr wrap="none" anchor="ctr"/>
          <a:lstStyle/>
          <a:p>
            <a:endParaRPr lang="en-US">
              <a:latin typeface="Comic Sans MS" pitchFamily="66" charset="0"/>
            </a:endParaRPr>
          </a:p>
        </p:txBody>
      </p:sp>
      <p:sp>
        <p:nvSpPr>
          <p:cNvPr id="37900" name="Text Box 10"/>
          <p:cNvSpPr txBox="1">
            <a:spLocks noChangeArrowheads="1"/>
          </p:cNvSpPr>
          <p:nvPr/>
        </p:nvSpPr>
        <p:spPr bwMode="auto">
          <a:xfrm>
            <a:off x="228600" y="3124200"/>
            <a:ext cx="1447800" cy="1754188"/>
          </a:xfrm>
          <a:prstGeom prst="rect">
            <a:avLst/>
          </a:prstGeom>
          <a:noFill/>
          <a:ln w="9525">
            <a:noFill/>
            <a:miter lim="800000"/>
            <a:headEnd/>
            <a:tailEnd/>
          </a:ln>
        </p:spPr>
        <p:txBody>
          <a:bodyPr>
            <a:spAutoFit/>
          </a:bodyPr>
          <a:lstStyle/>
          <a:p>
            <a:pPr algn="ctr">
              <a:spcBef>
                <a:spcPct val="50000"/>
              </a:spcBef>
            </a:pPr>
            <a:r>
              <a:rPr lang="en-US" sz="1800" b="1">
                <a:latin typeface="Comic Sans MS" pitchFamily="66" charset="0"/>
              </a:rPr>
              <a:t>Institution Develops F&amp;A Cost Pools for Base Period</a:t>
            </a:r>
          </a:p>
        </p:txBody>
      </p:sp>
      <p:sp>
        <p:nvSpPr>
          <p:cNvPr id="37901" name="Text Box 11"/>
          <p:cNvSpPr txBox="1">
            <a:spLocks noChangeArrowheads="1"/>
          </p:cNvSpPr>
          <p:nvPr/>
        </p:nvSpPr>
        <p:spPr bwMode="auto">
          <a:xfrm>
            <a:off x="2667000" y="3429000"/>
            <a:ext cx="1295400" cy="1200150"/>
          </a:xfrm>
          <a:prstGeom prst="rect">
            <a:avLst/>
          </a:prstGeom>
          <a:noFill/>
          <a:ln w="9525">
            <a:noFill/>
            <a:miter lim="800000"/>
            <a:headEnd/>
            <a:tailEnd/>
          </a:ln>
        </p:spPr>
        <p:txBody>
          <a:bodyPr>
            <a:spAutoFit/>
          </a:bodyPr>
          <a:lstStyle/>
          <a:p>
            <a:pPr algn="ctr">
              <a:spcBef>
                <a:spcPct val="50000"/>
              </a:spcBef>
            </a:pPr>
            <a:r>
              <a:rPr lang="en-US" sz="1800" b="1">
                <a:latin typeface="Comic Sans MS" pitchFamily="66" charset="0"/>
              </a:rPr>
              <a:t>Submits to Cognizant Agency</a:t>
            </a:r>
          </a:p>
        </p:txBody>
      </p:sp>
      <p:sp>
        <p:nvSpPr>
          <p:cNvPr id="37902" name="Text Box 12"/>
          <p:cNvSpPr txBox="1">
            <a:spLocks noChangeArrowheads="1"/>
          </p:cNvSpPr>
          <p:nvPr/>
        </p:nvSpPr>
        <p:spPr bwMode="auto">
          <a:xfrm>
            <a:off x="5029200" y="3581400"/>
            <a:ext cx="1524000" cy="641350"/>
          </a:xfrm>
          <a:prstGeom prst="rect">
            <a:avLst/>
          </a:prstGeom>
          <a:noFill/>
          <a:ln w="9525">
            <a:noFill/>
            <a:miter lim="800000"/>
            <a:headEnd/>
            <a:tailEnd/>
          </a:ln>
        </p:spPr>
        <p:txBody>
          <a:bodyPr>
            <a:spAutoFit/>
          </a:bodyPr>
          <a:lstStyle/>
          <a:p>
            <a:pPr algn="ctr">
              <a:spcBef>
                <a:spcPct val="50000"/>
              </a:spcBef>
            </a:pPr>
            <a:r>
              <a:rPr lang="en-US" sz="1800" b="1">
                <a:latin typeface="Comic Sans MS" pitchFamily="66" charset="0"/>
              </a:rPr>
              <a:t>Negotiation Process</a:t>
            </a:r>
          </a:p>
        </p:txBody>
      </p:sp>
      <p:sp>
        <p:nvSpPr>
          <p:cNvPr id="37903" name="Text Box 13"/>
          <p:cNvSpPr txBox="1">
            <a:spLocks noChangeArrowheads="1"/>
          </p:cNvSpPr>
          <p:nvPr/>
        </p:nvSpPr>
        <p:spPr bwMode="auto">
          <a:xfrm>
            <a:off x="7467600" y="3581400"/>
            <a:ext cx="1295400" cy="923925"/>
          </a:xfrm>
          <a:prstGeom prst="rect">
            <a:avLst/>
          </a:prstGeom>
          <a:noFill/>
          <a:ln w="9525">
            <a:noFill/>
            <a:miter lim="800000"/>
            <a:headEnd/>
            <a:tailEnd/>
          </a:ln>
        </p:spPr>
        <p:txBody>
          <a:bodyPr>
            <a:spAutoFit/>
          </a:bodyPr>
          <a:lstStyle/>
          <a:p>
            <a:pPr>
              <a:spcBef>
                <a:spcPct val="50000"/>
              </a:spcBef>
            </a:pPr>
            <a:r>
              <a:rPr lang="en-US" sz="1800" b="1">
                <a:latin typeface="Comic Sans MS" pitchFamily="66" charset="0"/>
              </a:rPr>
              <a:t>F&amp;A Rates Approved</a:t>
            </a:r>
          </a:p>
        </p:txBody>
      </p:sp>
      <p:sp>
        <p:nvSpPr>
          <p:cNvPr id="14" name="Text Box 2"/>
          <p:cNvSpPr txBox="1">
            <a:spLocks noChangeArrowheads="1"/>
          </p:cNvSpPr>
          <p:nvPr/>
        </p:nvSpPr>
        <p:spPr bwMode="auto">
          <a:xfrm>
            <a:off x="292100" y="228600"/>
            <a:ext cx="8394700" cy="1323439"/>
          </a:xfrm>
          <a:prstGeom prst="rect">
            <a:avLst/>
          </a:prstGeom>
          <a:solidFill>
            <a:srgbClr val="C00000"/>
          </a:solidFill>
          <a:ln w="38100">
            <a:solidFill>
              <a:schemeClr val="tx1"/>
            </a:solidFill>
            <a:miter lim="800000"/>
            <a:headEnd/>
            <a:tailEnd/>
          </a:ln>
          <a:effectLst/>
        </p:spPr>
        <p:txBody>
          <a:bodyPr wrap="square">
            <a:spAutoFit/>
          </a:bodyPr>
          <a:lstStyle/>
          <a:p>
            <a:pPr algn="ctr">
              <a:defRPr/>
            </a:pPr>
            <a:r>
              <a:rPr lang="en-US" sz="4000" dirty="0">
                <a:solidFill>
                  <a:srgbClr val="FFFFFF"/>
                </a:solidFill>
                <a:latin typeface="Comic Sans MS" pitchFamily="66" charset="0"/>
              </a:rPr>
              <a:t>F&amp;A Rate </a:t>
            </a:r>
            <a:r>
              <a:rPr lang="en-US" sz="4000" dirty="0" smtClean="0">
                <a:solidFill>
                  <a:srgbClr val="FFFFFF"/>
                </a:solidFill>
                <a:latin typeface="Comic Sans MS" pitchFamily="66" charset="0"/>
              </a:rPr>
              <a:t>Negotiation Process with Cognizant </a:t>
            </a:r>
            <a:r>
              <a:rPr lang="en-US" sz="4000" dirty="0">
                <a:solidFill>
                  <a:srgbClr val="FFFFFF"/>
                </a:solidFill>
                <a:latin typeface="Comic Sans MS" pitchFamily="66" charset="0"/>
              </a:rPr>
              <a:t>Agency</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Text Box 2"/>
          <p:cNvSpPr txBox="1">
            <a:spLocks noChangeArrowheads="1"/>
          </p:cNvSpPr>
          <p:nvPr/>
        </p:nvSpPr>
        <p:spPr bwMode="auto">
          <a:xfrm>
            <a:off x="330200" y="228600"/>
            <a:ext cx="8610600" cy="707886"/>
          </a:xfrm>
          <a:prstGeom prst="rect">
            <a:avLst/>
          </a:prstGeom>
          <a:solidFill>
            <a:srgbClr val="C00000"/>
          </a:solidFill>
          <a:ln w="38100">
            <a:solidFill>
              <a:schemeClr val="tx1"/>
            </a:solidFill>
            <a:miter lim="800000"/>
            <a:headEnd/>
            <a:tailEnd/>
          </a:ln>
          <a:effectLst/>
        </p:spPr>
        <p:txBody>
          <a:bodyPr>
            <a:spAutoFit/>
          </a:bodyPr>
          <a:lstStyle/>
          <a:p>
            <a:pPr algn="ctr">
              <a:defRPr/>
            </a:pPr>
            <a:r>
              <a:rPr lang="en-US" sz="4000" dirty="0">
                <a:solidFill>
                  <a:srgbClr val="FFFFFF"/>
                </a:solidFill>
                <a:latin typeface="Comic Sans MS" pitchFamily="66" charset="0"/>
              </a:rPr>
              <a:t>Sample F&amp;A Rate:  UNC-CH</a:t>
            </a:r>
          </a:p>
        </p:txBody>
      </p:sp>
      <p:graphicFrame>
        <p:nvGraphicFramePr>
          <p:cNvPr id="4098" name="Object 3"/>
          <p:cNvGraphicFramePr>
            <a:graphicFrameLocks noChangeAspect="1"/>
          </p:cNvGraphicFramePr>
          <p:nvPr>
            <p:extLst>
              <p:ext uri="{D42A27DB-BD31-4B8C-83A1-F6EECF244321}">
                <p14:modId xmlns:p14="http://schemas.microsoft.com/office/powerpoint/2010/main" val="901437664"/>
              </p:ext>
            </p:extLst>
          </p:nvPr>
        </p:nvGraphicFramePr>
        <p:xfrm>
          <a:off x="914400" y="1295400"/>
          <a:ext cx="7543800" cy="5211762"/>
        </p:xfrm>
        <a:graphic>
          <a:graphicData uri="http://schemas.openxmlformats.org/presentationml/2006/ole">
            <mc:AlternateContent xmlns:mc="http://schemas.openxmlformats.org/markup-compatibility/2006">
              <mc:Choice xmlns:v="urn:schemas-microsoft-com:vml" Requires="v">
                <p:oleObj spid="_x0000_s4170" name="Worksheet" r:id="rId4" imgW="4467454" imgH="3086405" progId="Excel.Sheet.8">
                  <p:embed/>
                </p:oleObj>
              </mc:Choice>
              <mc:Fallback>
                <p:oleObj name="Worksheet" r:id="rId4" imgW="4467454" imgH="3086405"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295400"/>
                        <a:ext cx="7543800" cy="521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304800" y="228600"/>
            <a:ext cx="8610600" cy="1323439"/>
          </a:xfrm>
          <a:prstGeom prst="rect">
            <a:avLst/>
          </a:prstGeom>
          <a:solidFill>
            <a:srgbClr val="C00000"/>
          </a:solidFill>
          <a:ln w="38100">
            <a:headEnd/>
            <a:tailEnd/>
          </a:ln>
          <a:effectLst/>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4000" dirty="0">
                <a:solidFill>
                  <a:srgbClr val="FFFFFF"/>
                </a:solidFill>
                <a:latin typeface="Comic Sans MS" pitchFamily="66" charset="0"/>
              </a:rPr>
              <a:t>Simplified Method for Small Institutions (&lt; $10 million/year)</a:t>
            </a:r>
          </a:p>
        </p:txBody>
      </p:sp>
      <p:sp>
        <p:nvSpPr>
          <p:cNvPr id="38917" name="Text Box 3"/>
          <p:cNvSpPr txBox="1">
            <a:spLocks noChangeArrowheads="1"/>
          </p:cNvSpPr>
          <p:nvPr/>
        </p:nvSpPr>
        <p:spPr bwMode="auto">
          <a:xfrm>
            <a:off x="502920" y="1828800"/>
            <a:ext cx="8564880" cy="3108543"/>
          </a:xfrm>
          <a:prstGeom prst="rect">
            <a:avLst/>
          </a:prstGeom>
          <a:noFill/>
          <a:ln w="9525">
            <a:noFill/>
            <a:miter lim="800000"/>
            <a:headEnd/>
            <a:tailEnd/>
          </a:ln>
        </p:spPr>
        <p:txBody>
          <a:bodyPr wrap="square">
            <a:spAutoFit/>
          </a:bodyPr>
          <a:lstStyle/>
          <a:p>
            <a:pPr marL="407988" lvl="1" indent="-1588"/>
            <a:r>
              <a:rPr lang="en-US" sz="2800" b="1" dirty="0">
                <a:solidFill>
                  <a:srgbClr val="C00000"/>
                </a:solidFill>
                <a:latin typeface="Comic Sans MS" pitchFamily="66" charset="0"/>
              </a:rPr>
              <a:t>	</a:t>
            </a:r>
            <a:r>
              <a:rPr lang="en-US" sz="2800" u="sng" dirty="0">
                <a:solidFill>
                  <a:srgbClr val="C00000"/>
                </a:solidFill>
                <a:latin typeface="Comic Sans MS" pitchFamily="66" charset="0"/>
              </a:rPr>
              <a:t>Salaries and Wages Base</a:t>
            </a:r>
            <a:r>
              <a:rPr lang="en-US" sz="2800" dirty="0">
                <a:solidFill>
                  <a:srgbClr val="C00000"/>
                </a:solidFill>
                <a:latin typeface="Comic Sans MS" pitchFamily="66" charset="0"/>
              </a:rPr>
              <a:t> </a:t>
            </a:r>
            <a:r>
              <a:rPr lang="en-US" sz="2800" b="1" dirty="0" smtClean="0">
                <a:latin typeface="Comic Sans MS" pitchFamily="66" charset="0"/>
              </a:rPr>
              <a:t>- </a:t>
            </a:r>
            <a:r>
              <a:rPr lang="en-US" sz="2800" dirty="0">
                <a:latin typeface="Comic Sans MS" pitchFamily="66" charset="0"/>
              </a:rPr>
              <a:t>A </a:t>
            </a:r>
            <a:r>
              <a:rPr lang="en-US" sz="2800" dirty="0" smtClean="0">
                <a:latin typeface="Comic Sans MS" pitchFamily="66" charset="0"/>
              </a:rPr>
              <a:t>modified cost </a:t>
            </a:r>
            <a:r>
              <a:rPr lang="en-US" sz="2800" dirty="0">
                <a:latin typeface="Comic Sans MS" pitchFamily="66" charset="0"/>
              </a:rPr>
              <a:t>pool is </a:t>
            </a:r>
            <a:r>
              <a:rPr lang="en-US" sz="2800" dirty="0" smtClean="0">
                <a:latin typeface="Comic Sans MS" pitchFamily="66" charset="0"/>
              </a:rPr>
              <a:t>established </a:t>
            </a:r>
            <a:r>
              <a:rPr lang="en-US" sz="2800" dirty="0">
                <a:latin typeface="Comic Sans MS" pitchFamily="66" charset="0"/>
              </a:rPr>
              <a:t>using </a:t>
            </a:r>
            <a:r>
              <a:rPr lang="en-US" sz="2800" dirty="0" smtClean="0">
                <a:latin typeface="Comic Sans MS" pitchFamily="66" charset="0"/>
              </a:rPr>
              <a:t>only general </a:t>
            </a:r>
            <a:r>
              <a:rPr lang="en-US" sz="2800" dirty="0">
                <a:latin typeface="Comic Sans MS" pitchFamily="66" charset="0"/>
              </a:rPr>
              <a:t>administration, operations and maintenance, library, and departmental </a:t>
            </a:r>
            <a:r>
              <a:rPr lang="en-US" sz="2800" dirty="0" smtClean="0">
                <a:latin typeface="Comic Sans MS" pitchFamily="66" charset="0"/>
              </a:rPr>
              <a:t>expenses. </a:t>
            </a:r>
            <a:r>
              <a:rPr lang="en-US" sz="2800" dirty="0">
                <a:latin typeface="Comic Sans MS" pitchFamily="66" charset="0"/>
              </a:rPr>
              <a:t>After a rate is negotiated, it is applied only to the direct salaries and wages within sponsored agreements.  </a:t>
            </a:r>
          </a:p>
        </p:txBody>
      </p:sp>
      <p:sp>
        <p:nvSpPr>
          <p:cNvPr id="38918" name="Text Box 4"/>
          <p:cNvSpPr txBox="1">
            <a:spLocks noChangeArrowheads="1"/>
          </p:cNvSpPr>
          <p:nvPr/>
        </p:nvSpPr>
        <p:spPr bwMode="auto">
          <a:xfrm>
            <a:off x="381000" y="4953000"/>
            <a:ext cx="8153400" cy="1384995"/>
          </a:xfrm>
          <a:prstGeom prst="rect">
            <a:avLst/>
          </a:prstGeom>
          <a:noFill/>
          <a:ln w="9525">
            <a:noFill/>
            <a:miter lim="800000"/>
            <a:headEnd/>
            <a:tailEnd/>
          </a:ln>
        </p:spPr>
        <p:txBody>
          <a:bodyPr wrap="square">
            <a:spAutoFit/>
          </a:bodyPr>
          <a:lstStyle/>
          <a:p>
            <a:pPr marL="455613" indent="-455613">
              <a:spcBef>
                <a:spcPct val="50000"/>
              </a:spcBef>
              <a:tabLst>
                <a:tab pos="342900" algn="l"/>
                <a:tab pos="630238" algn="l"/>
              </a:tabLst>
            </a:pPr>
            <a:r>
              <a:rPr lang="en-US" sz="2800" b="1" dirty="0">
                <a:solidFill>
                  <a:srgbClr val="C00000"/>
                </a:solidFill>
                <a:latin typeface="Comic Sans MS" pitchFamily="66" charset="0"/>
              </a:rPr>
              <a:t>	 </a:t>
            </a:r>
            <a:r>
              <a:rPr lang="en-US" sz="2800" u="sng" dirty="0">
                <a:solidFill>
                  <a:srgbClr val="C00000"/>
                </a:solidFill>
                <a:latin typeface="Comic Sans MS" pitchFamily="66" charset="0"/>
              </a:rPr>
              <a:t>Modified Total Direct Cost Base</a:t>
            </a:r>
            <a:r>
              <a:rPr lang="en-US" sz="2800" dirty="0">
                <a:solidFill>
                  <a:srgbClr val="C00000"/>
                </a:solidFill>
                <a:latin typeface="Comic Sans MS" pitchFamily="66" charset="0"/>
              </a:rPr>
              <a:t> </a:t>
            </a:r>
            <a:r>
              <a:rPr lang="en-US" sz="2800" b="1" dirty="0">
                <a:latin typeface="Comic Sans MS" pitchFamily="66" charset="0"/>
              </a:rPr>
              <a:t>-</a:t>
            </a:r>
            <a:r>
              <a:rPr lang="en-US" sz="2800" b="1" dirty="0">
                <a:solidFill>
                  <a:srgbClr val="C00000"/>
                </a:solidFill>
                <a:latin typeface="Comic Sans MS" pitchFamily="66" charset="0"/>
              </a:rPr>
              <a:t> </a:t>
            </a:r>
            <a:r>
              <a:rPr lang="en-US" sz="2800" dirty="0">
                <a:latin typeface="Comic Sans MS" pitchFamily="66" charset="0"/>
              </a:rPr>
              <a:t>Same as above except the rate is applied to MTDC within sponsored agreements.</a:t>
            </a:r>
            <a:endParaRPr lang="en-US" sz="2800" u="sng"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8"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381000" y="990600"/>
            <a:ext cx="8458200" cy="2031325"/>
          </a:xfrm>
          <a:prstGeom prst="rect">
            <a:avLst/>
          </a:prstGeom>
          <a:noFill/>
          <a:ln w="9525">
            <a:noFill/>
            <a:miter lim="800000"/>
            <a:headEnd/>
            <a:tailEnd/>
          </a:ln>
        </p:spPr>
        <p:txBody>
          <a:bodyPr wrap="square">
            <a:spAutoFit/>
          </a:bodyPr>
          <a:lstStyle/>
          <a:p>
            <a:pPr algn="ctr"/>
            <a:r>
              <a:rPr lang="en-US" sz="2800" dirty="0" smtClean="0">
                <a:latin typeface="Comic Sans MS" pitchFamily="66" charset="0"/>
              </a:rPr>
              <a:t>“Institutions shall establish a cost accounting period as the time period to be used for cost estimating, accumulating, and reporting.”</a:t>
            </a:r>
          </a:p>
          <a:p>
            <a:pPr marL="455613" indent="-455613">
              <a:spcBef>
                <a:spcPct val="50000"/>
              </a:spcBef>
              <a:buClr>
                <a:schemeClr val="accent6">
                  <a:lumMod val="50000"/>
                </a:schemeClr>
              </a:buClr>
              <a:tabLst>
                <a:tab pos="804863" algn="l"/>
              </a:tabLst>
              <a:defRPr/>
            </a:pPr>
            <a:r>
              <a:rPr lang="en-US" sz="2800" b="1" dirty="0">
                <a:latin typeface="Comic Sans MS" pitchFamily="66" charset="0"/>
              </a:rPr>
              <a:t>	</a:t>
            </a:r>
            <a:r>
              <a:rPr lang="en-US" sz="2800" dirty="0">
                <a:latin typeface="Comic Sans MS" pitchFamily="66" charset="0"/>
              </a:rPr>
              <a:t> </a:t>
            </a:r>
          </a:p>
        </p:txBody>
      </p:sp>
      <p:sp>
        <p:nvSpPr>
          <p:cNvPr id="6" name="Text Box 2"/>
          <p:cNvSpPr txBox="1">
            <a:spLocks noChangeArrowheads="1"/>
          </p:cNvSpPr>
          <p:nvPr/>
        </p:nvSpPr>
        <p:spPr bwMode="auto">
          <a:xfrm>
            <a:off x="381000" y="228600"/>
            <a:ext cx="8153400" cy="615553"/>
          </a:xfrm>
          <a:prstGeom prst="rect">
            <a:avLst/>
          </a:prstGeom>
          <a:solidFill>
            <a:schemeClr val="bg1">
              <a:lumMod val="25000"/>
            </a:schemeClr>
          </a:solidFill>
          <a:ln w="38100">
            <a:headEnd/>
            <a:tailEnd/>
          </a:ln>
          <a:effectLst/>
        </p:spPr>
        <p:style>
          <a:lnRef idx="2">
            <a:schemeClr val="dk1"/>
          </a:lnRef>
          <a:fillRef idx="1">
            <a:schemeClr val="lt1"/>
          </a:fillRef>
          <a:effectRef idx="0">
            <a:schemeClr val="dk1"/>
          </a:effectRef>
          <a:fontRef idx="minor">
            <a:schemeClr val="dk1"/>
          </a:fontRef>
        </p:style>
        <p:txBody>
          <a:bodyPr wrap="square">
            <a:spAutoFit/>
          </a:bodyPr>
          <a:lstStyle/>
          <a:p>
            <a:pPr marL="455613" indent="-455613">
              <a:tabLst>
                <a:tab pos="804863" algn="l"/>
              </a:tabLst>
              <a:defRPr/>
            </a:pPr>
            <a:r>
              <a:rPr lang="en-US" sz="3200" b="1" dirty="0" smtClean="0">
                <a:solidFill>
                  <a:srgbClr val="FFFFFF"/>
                </a:solidFill>
                <a:latin typeface="Comic Sans MS" pitchFamily="66" charset="0"/>
              </a:rPr>
              <a:t>       </a:t>
            </a:r>
            <a:r>
              <a:rPr lang="en-US" sz="3400" dirty="0" smtClean="0">
                <a:solidFill>
                  <a:srgbClr val="FFFFFF"/>
                </a:solidFill>
                <a:latin typeface="Comic Sans MS" pitchFamily="66" charset="0"/>
              </a:rPr>
              <a:t>506 – Cost Accounting Period</a:t>
            </a:r>
            <a:endParaRPr lang="en-US" sz="3400" dirty="0">
              <a:solidFill>
                <a:srgbClr val="FFFFFF"/>
              </a:solidFill>
              <a:latin typeface="Comic Sans MS" pitchFamily="66" charset="0"/>
            </a:endParaRPr>
          </a:p>
        </p:txBody>
      </p:sp>
      <p:sp>
        <p:nvSpPr>
          <p:cNvPr id="14" name="TextBox 13"/>
          <p:cNvSpPr txBox="1"/>
          <p:nvPr/>
        </p:nvSpPr>
        <p:spPr>
          <a:xfrm>
            <a:off x="1066800" y="5105400"/>
            <a:ext cx="7086600" cy="954107"/>
          </a:xfrm>
          <a:prstGeom prst="rect">
            <a:avLst/>
          </a:prstGeom>
          <a:solidFill>
            <a:srgbClr val="FFFF66"/>
          </a:solidFill>
          <a:ln w="28575"/>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2800" dirty="0" smtClean="0">
                <a:solidFill>
                  <a:schemeClr val="tx1"/>
                </a:solidFill>
                <a:latin typeface="Comic Sans MS" pitchFamily="66" charset="0"/>
              </a:rPr>
              <a:t>Most institutions establish their cost accounting period as their fiscal year!</a:t>
            </a:r>
            <a:endParaRPr lang="en-US" sz="2800" dirty="0">
              <a:solidFill>
                <a:schemeClr val="tx1"/>
              </a:solidFill>
              <a:latin typeface="Comic Sans MS" pitchFamily="66" charset="0"/>
            </a:endParaRPr>
          </a:p>
        </p:txBody>
      </p:sp>
      <p:sp>
        <p:nvSpPr>
          <p:cNvPr id="5" name="TextBox 4"/>
          <p:cNvSpPr txBox="1"/>
          <p:nvPr/>
        </p:nvSpPr>
        <p:spPr>
          <a:xfrm>
            <a:off x="228600" y="2667000"/>
            <a:ext cx="8610600" cy="1815882"/>
          </a:xfrm>
          <a:prstGeom prst="rect">
            <a:avLst/>
          </a:prstGeom>
          <a:noFill/>
          <a:ln w="57150">
            <a:solidFill>
              <a:schemeClr val="bg1">
                <a:lumMod val="25000"/>
              </a:schemeClr>
            </a:solidFill>
          </a:ln>
        </p:spPr>
        <p:txBody>
          <a:bodyPr wrap="square" rtlCol="0">
            <a:spAutoFit/>
          </a:bodyPr>
          <a:lstStyle/>
          <a:p>
            <a:pPr algn="ctr"/>
            <a:r>
              <a:rPr lang="en-US" sz="2800" dirty="0" smtClean="0">
                <a:effectLst>
                  <a:outerShdw blurRad="38100" dist="38100" dir="2700000" algn="tl">
                    <a:srgbClr val="000000">
                      <a:alpha val="43137"/>
                    </a:srgbClr>
                  </a:outerShdw>
                </a:effectLst>
                <a:latin typeface="Comic Sans MS" pitchFamily="66" charset="0"/>
              </a:rPr>
              <a:t>Consistent practices shall be followed in which any type of expense and any type of accrual, deferral, or adjustment to expense (including prior period adjustments) are accumulated and allocated.</a:t>
            </a:r>
            <a:endParaRPr lang="en-US" sz="2800" dirty="0">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422174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81000" y="206514"/>
            <a:ext cx="8534400" cy="707886"/>
          </a:xfrm>
          <a:prstGeom prst="rect">
            <a:avLst/>
          </a:prstGeom>
          <a:solidFill>
            <a:srgbClr val="C00000"/>
          </a:solidFill>
          <a:ln w="38100">
            <a:headEnd/>
            <a:tailEnd/>
          </a:ln>
          <a:effectLst/>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defRPr/>
            </a:pPr>
            <a:r>
              <a:rPr lang="en-US" sz="4000" dirty="0">
                <a:solidFill>
                  <a:srgbClr val="FFFFFF"/>
                </a:solidFill>
                <a:latin typeface="Comic Sans MS" pitchFamily="66" charset="0"/>
              </a:rPr>
              <a:t>Relevant OMB Circulars</a:t>
            </a:r>
          </a:p>
        </p:txBody>
      </p:sp>
      <p:sp>
        <p:nvSpPr>
          <p:cNvPr id="8197" name="Text Box 3"/>
          <p:cNvSpPr txBox="1">
            <a:spLocks noChangeArrowheads="1"/>
          </p:cNvSpPr>
          <p:nvPr/>
        </p:nvSpPr>
        <p:spPr bwMode="auto">
          <a:xfrm>
            <a:off x="76200" y="1447800"/>
            <a:ext cx="8915400" cy="1384300"/>
          </a:xfrm>
          <a:prstGeom prst="rect">
            <a:avLst/>
          </a:prstGeom>
          <a:noFill/>
          <a:ln w="9525">
            <a:noFill/>
            <a:miter lim="800000"/>
            <a:headEnd/>
            <a:tailEnd/>
          </a:ln>
        </p:spPr>
        <p:txBody>
          <a:bodyPr>
            <a:spAutoFit/>
          </a:bodyPr>
          <a:lstStyle/>
          <a:p>
            <a:pPr lvl="1">
              <a:spcBef>
                <a:spcPct val="10000"/>
              </a:spcBef>
              <a:spcAft>
                <a:spcPct val="10000"/>
              </a:spcAft>
              <a:buFontTx/>
              <a:buChar char="•"/>
              <a:tabLst>
                <a:tab pos="455613" algn="l"/>
                <a:tab pos="863600" algn="l"/>
                <a:tab pos="1944688" algn="l"/>
              </a:tabLst>
            </a:pPr>
            <a:r>
              <a:rPr lang="en-US" sz="2800" dirty="0">
                <a:latin typeface="Comic Sans MS" pitchFamily="66" charset="0"/>
              </a:rPr>
              <a:t>  </a:t>
            </a:r>
            <a:r>
              <a:rPr lang="en-US" sz="2800" b="1" u="sng" dirty="0">
                <a:solidFill>
                  <a:srgbClr val="C00000"/>
                </a:solidFill>
                <a:latin typeface="Comic Sans MS" pitchFamily="66" charset="0"/>
              </a:rPr>
              <a:t>A-21</a:t>
            </a:r>
            <a:r>
              <a:rPr lang="en-US" sz="2800" dirty="0">
                <a:latin typeface="Comic Sans MS" pitchFamily="66" charset="0"/>
              </a:rPr>
              <a:t>  	Establishes principles for determining  	costs applicable to grants, contracts, and 	other agreements with educational </a:t>
            </a:r>
            <a:r>
              <a:rPr lang="en-US" sz="2800" dirty="0" smtClean="0">
                <a:latin typeface="Comic Sans MS" pitchFamily="66" charset="0"/>
              </a:rPr>
              <a:t>institutions.</a:t>
            </a:r>
            <a:endParaRPr lang="en-US" sz="2800" u="sng" dirty="0">
              <a:latin typeface="Comic Sans MS" pitchFamily="66" charset="0"/>
            </a:endParaRPr>
          </a:p>
        </p:txBody>
      </p:sp>
      <p:sp>
        <p:nvSpPr>
          <p:cNvPr id="8198" name="Text Box 4"/>
          <p:cNvSpPr txBox="1">
            <a:spLocks noChangeArrowheads="1"/>
          </p:cNvSpPr>
          <p:nvPr/>
        </p:nvSpPr>
        <p:spPr bwMode="auto">
          <a:xfrm>
            <a:off x="0" y="2895600"/>
            <a:ext cx="8915400" cy="1800225"/>
          </a:xfrm>
          <a:prstGeom prst="rect">
            <a:avLst/>
          </a:prstGeom>
          <a:noFill/>
          <a:ln w="9525">
            <a:noFill/>
            <a:miter lim="800000"/>
            <a:headEnd/>
            <a:tailEnd/>
          </a:ln>
        </p:spPr>
        <p:txBody>
          <a:bodyPr>
            <a:spAutoFit/>
          </a:bodyPr>
          <a:lstStyle/>
          <a:p>
            <a:pPr lvl="1">
              <a:spcBef>
                <a:spcPct val="10000"/>
              </a:spcBef>
              <a:spcAft>
                <a:spcPct val="10000"/>
              </a:spcAft>
              <a:buFontTx/>
              <a:buChar char="•"/>
              <a:tabLst>
                <a:tab pos="800100" algn="l"/>
                <a:tab pos="1944688" algn="l"/>
              </a:tabLst>
            </a:pPr>
            <a:r>
              <a:rPr lang="en-US" sz="2800" dirty="0">
                <a:latin typeface="Comic Sans MS" pitchFamily="66" charset="0"/>
              </a:rPr>
              <a:t>  </a:t>
            </a:r>
            <a:r>
              <a:rPr lang="en-US" sz="2800" b="1" u="sng" dirty="0">
                <a:solidFill>
                  <a:srgbClr val="C00000"/>
                </a:solidFill>
                <a:latin typeface="Comic Sans MS" pitchFamily="66" charset="0"/>
              </a:rPr>
              <a:t>A-110</a:t>
            </a:r>
            <a:r>
              <a:rPr lang="en-US" sz="2800" b="1" dirty="0">
                <a:solidFill>
                  <a:srgbClr val="C00000"/>
                </a:solidFill>
                <a:latin typeface="Comic Sans MS" pitchFamily="66" charset="0"/>
              </a:rPr>
              <a:t> </a:t>
            </a:r>
            <a:r>
              <a:rPr lang="en-US" sz="2800" dirty="0">
                <a:latin typeface="Comic Sans MS" pitchFamily="66" charset="0"/>
              </a:rPr>
              <a:t> Uniform administrative requirements 	for grants and </a:t>
            </a:r>
            <a:r>
              <a:rPr lang="en-US" sz="2800" dirty="0" smtClean="0">
                <a:latin typeface="Comic Sans MS" pitchFamily="66" charset="0"/>
              </a:rPr>
              <a:t>cooperative agreements </a:t>
            </a:r>
            <a:r>
              <a:rPr lang="en-US" sz="2800" dirty="0">
                <a:latin typeface="Comic Sans MS" pitchFamily="66" charset="0"/>
              </a:rPr>
              <a:t>with </a:t>
            </a:r>
            <a:r>
              <a:rPr lang="en-US" sz="2800" dirty="0" smtClean="0">
                <a:latin typeface="Comic Sans MS" pitchFamily="66" charset="0"/>
              </a:rPr>
              <a:t>	institutions </a:t>
            </a:r>
            <a:r>
              <a:rPr lang="en-US" sz="2800" dirty="0">
                <a:latin typeface="Comic Sans MS" pitchFamily="66" charset="0"/>
              </a:rPr>
              <a:t>of </a:t>
            </a:r>
            <a:r>
              <a:rPr lang="en-US" sz="2800" dirty="0" smtClean="0">
                <a:latin typeface="Comic Sans MS" pitchFamily="66" charset="0"/>
              </a:rPr>
              <a:t>higher </a:t>
            </a:r>
            <a:r>
              <a:rPr lang="en-US" sz="2800" dirty="0">
                <a:latin typeface="Comic Sans MS" pitchFamily="66" charset="0"/>
              </a:rPr>
              <a:t>education, hospitals and </a:t>
            </a:r>
            <a:r>
              <a:rPr lang="en-US" sz="2800" dirty="0" smtClean="0">
                <a:latin typeface="Comic Sans MS" pitchFamily="66" charset="0"/>
              </a:rPr>
              <a:t>	other non-profit institutions.</a:t>
            </a:r>
            <a:endParaRPr lang="en-US" sz="2800" u="sng" dirty="0">
              <a:latin typeface="Comic Sans MS" pitchFamily="66" charset="0"/>
            </a:endParaRPr>
          </a:p>
        </p:txBody>
      </p:sp>
      <p:sp>
        <p:nvSpPr>
          <p:cNvPr id="8199" name="Text Box 5"/>
          <p:cNvSpPr txBox="1">
            <a:spLocks noChangeArrowheads="1"/>
          </p:cNvSpPr>
          <p:nvPr/>
        </p:nvSpPr>
        <p:spPr bwMode="auto">
          <a:xfrm>
            <a:off x="0" y="4800600"/>
            <a:ext cx="8915400" cy="954088"/>
          </a:xfrm>
          <a:prstGeom prst="rect">
            <a:avLst/>
          </a:prstGeom>
          <a:noFill/>
          <a:ln w="9525">
            <a:noFill/>
            <a:miter lim="800000"/>
            <a:headEnd/>
            <a:tailEnd/>
          </a:ln>
        </p:spPr>
        <p:txBody>
          <a:bodyPr>
            <a:spAutoFit/>
          </a:bodyPr>
          <a:lstStyle/>
          <a:p>
            <a:pPr lvl="1">
              <a:spcBef>
                <a:spcPct val="10000"/>
              </a:spcBef>
              <a:spcAft>
                <a:spcPct val="10000"/>
              </a:spcAft>
              <a:buFontTx/>
              <a:buChar char="•"/>
              <a:tabLst>
                <a:tab pos="800100" algn="l"/>
                <a:tab pos="1944688" algn="l"/>
              </a:tabLst>
            </a:pPr>
            <a:r>
              <a:rPr lang="en-US" sz="2800" dirty="0">
                <a:latin typeface="Comic Sans MS" pitchFamily="66" charset="0"/>
              </a:rPr>
              <a:t>  </a:t>
            </a:r>
            <a:r>
              <a:rPr lang="en-US" sz="2800" b="1" u="sng" dirty="0">
                <a:solidFill>
                  <a:srgbClr val="C00000"/>
                </a:solidFill>
                <a:latin typeface="Comic Sans MS" pitchFamily="66" charset="0"/>
              </a:rPr>
              <a:t>A-133</a:t>
            </a:r>
            <a:r>
              <a:rPr lang="en-US" sz="2800" dirty="0">
                <a:latin typeface="Comic Sans MS" pitchFamily="66" charset="0"/>
              </a:rPr>
              <a:t>  Audit standards for states, local 	governments and non-profit </a:t>
            </a:r>
            <a:r>
              <a:rPr lang="en-US" sz="2800" dirty="0" smtClean="0">
                <a:latin typeface="Comic Sans MS" pitchFamily="66" charset="0"/>
              </a:rPr>
              <a:t>organizations.</a:t>
            </a:r>
            <a:endParaRPr lang="en-US" sz="2800" u="sng" dirty="0">
              <a:latin typeface="Comic Sans MS" pitchFamily="66"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p:cNvSpPr>
            <a:spLocks noGrp="1"/>
          </p:cNvSpPr>
          <p:nvPr>
            <p:ph idx="1"/>
          </p:nvPr>
        </p:nvSpPr>
        <p:spPr>
          <a:xfrm>
            <a:off x="304800" y="1219200"/>
            <a:ext cx="8610600" cy="4876800"/>
          </a:xfrm>
        </p:spPr>
        <p:txBody>
          <a:bodyPr/>
          <a:lstStyle/>
          <a:p>
            <a:pPr>
              <a:buClrTx/>
            </a:pPr>
            <a:r>
              <a:rPr lang="en-US" sz="3000" dirty="0" smtClean="0">
                <a:latin typeface="Comic Sans MS" pitchFamily="66" charset="0"/>
              </a:rPr>
              <a:t>F&amp;A charges are “reimbursements” for expenses incurred.  Remember, the rate is based upon actual and approved costs associated with administering research in the base period of the F&amp;A rate study.</a:t>
            </a:r>
            <a:endParaRPr lang="en-US" sz="3000" dirty="0">
              <a:latin typeface="Comic Sans MS" pitchFamily="66" charset="0"/>
            </a:endParaRPr>
          </a:p>
          <a:p>
            <a:pPr>
              <a:buClrTx/>
            </a:pPr>
            <a:r>
              <a:rPr lang="en-US" sz="3000" dirty="0" smtClean="0">
                <a:latin typeface="Comic Sans MS" pitchFamily="66" charset="0"/>
              </a:rPr>
              <a:t> NC views these F&amp;A reimbursements as “general fund revenues.”</a:t>
            </a:r>
          </a:p>
          <a:p>
            <a:pPr marL="342900" lvl="1" indent="-342900">
              <a:buClrTx/>
              <a:buFont typeface="Wingdings" pitchFamily="2" charset="2"/>
              <a:buChar char="§"/>
            </a:pPr>
            <a:r>
              <a:rPr lang="en-US" sz="3000" dirty="0" smtClean="0">
                <a:latin typeface="Comic Sans MS" pitchFamily="66" charset="0"/>
              </a:rPr>
              <a:t>UNC is currently allowed to keep all F&amp;A reimbursements, but there have been times when the NC General Assembly has withheld a portion!</a:t>
            </a:r>
          </a:p>
          <a:p>
            <a:pPr>
              <a:buClr>
                <a:srgbClr val="C00000"/>
              </a:buClr>
            </a:pPr>
            <a:endParaRPr lang="en-US" sz="3000" dirty="0" smtClean="0">
              <a:latin typeface="Comic Sans MS" pitchFamily="66" charset="0"/>
            </a:endParaRPr>
          </a:p>
        </p:txBody>
      </p:sp>
      <p:sp>
        <p:nvSpPr>
          <p:cNvPr id="4" name="Text Box 2"/>
          <p:cNvSpPr txBox="1">
            <a:spLocks noChangeArrowheads="1"/>
          </p:cNvSpPr>
          <p:nvPr/>
        </p:nvSpPr>
        <p:spPr bwMode="auto">
          <a:xfrm>
            <a:off x="228600" y="228600"/>
            <a:ext cx="8610600" cy="707886"/>
          </a:xfrm>
          <a:prstGeom prst="rect">
            <a:avLst/>
          </a:prstGeom>
          <a:solidFill>
            <a:srgbClr val="C00000"/>
          </a:solidFill>
          <a:ln w="38100">
            <a:solidFill>
              <a:schemeClr val="tx1"/>
            </a:solidFill>
            <a:miter lim="800000"/>
            <a:headEnd/>
            <a:tailEnd/>
          </a:ln>
          <a:effectLst/>
        </p:spPr>
        <p:txBody>
          <a:bodyPr>
            <a:spAutoFit/>
          </a:bodyPr>
          <a:lstStyle/>
          <a:p>
            <a:pPr algn="ctr">
              <a:defRPr/>
            </a:pPr>
            <a:r>
              <a:rPr lang="en-US" sz="4000" dirty="0">
                <a:solidFill>
                  <a:srgbClr val="FFFFFF"/>
                </a:solidFill>
                <a:latin typeface="Comic Sans MS" pitchFamily="66" charset="0"/>
              </a:rPr>
              <a:t>F&amp;A </a:t>
            </a:r>
            <a:r>
              <a:rPr lang="en-US" sz="4000" dirty="0" smtClean="0">
                <a:solidFill>
                  <a:srgbClr val="FFFFFF"/>
                </a:solidFill>
                <a:latin typeface="Comic Sans MS" pitchFamily="66" charset="0"/>
              </a:rPr>
              <a:t>Cost Reimbursements</a:t>
            </a:r>
            <a:endParaRPr lang="en-US" sz="4000" dirty="0">
              <a:solidFill>
                <a:srgbClr val="FFFFFF"/>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p:cNvSpPr>
            <a:spLocks noGrp="1"/>
          </p:cNvSpPr>
          <p:nvPr>
            <p:ph idx="1"/>
          </p:nvPr>
        </p:nvSpPr>
        <p:spPr>
          <a:xfrm>
            <a:off x="304800" y="1219200"/>
            <a:ext cx="8610600" cy="4876800"/>
          </a:xfrm>
        </p:spPr>
        <p:txBody>
          <a:bodyPr/>
          <a:lstStyle/>
          <a:p>
            <a:pPr>
              <a:buClrTx/>
            </a:pPr>
            <a:r>
              <a:rPr lang="en-US" sz="3000" dirty="0" smtClean="0">
                <a:latin typeface="Comic Sans MS" pitchFamily="66" charset="0"/>
              </a:rPr>
              <a:t>As direct cost expenses are incurred on a sponsored research account, the university also “charges” applicable F&amp;A costs.</a:t>
            </a:r>
          </a:p>
          <a:p>
            <a:pPr>
              <a:buClrTx/>
            </a:pPr>
            <a:r>
              <a:rPr lang="en-US" sz="3000" dirty="0" smtClean="0">
                <a:latin typeface="Comic Sans MS" pitchFamily="66" charset="0"/>
              </a:rPr>
              <a:t>These funds are “deposited” into an F&amp;A receipts account and distributed based upon university policy.</a:t>
            </a:r>
          </a:p>
          <a:p>
            <a:pPr>
              <a:buClrTx/>
            </a:pPr>
            <a:r>
              <a:rPr lang="en-US" sz="3000" dirty="0" smtClean="0">
                <a:latin typeface="Comic Sans MS" pitchFamily="66" charset="0"/>
              </a:rPr>
              <a:t>As reimbursements for expenses, the F&amp;A funds no longer have a “federal identity” and therefore are not subject to federal rules governing expenditure.</a:t>
            </a:r>
          </a:p>
        </p:txBody>
      </p:sp>
      <p:sp>
        <p:nvSpPr>
          <p:cNvPr id="4" name="Text Box 2"/>
          <p:cNvSpPr txBox="1">
            <a:spLocks noChangeArrowheads="1"/>
          </p:cNvSpPr>
          <p:nvPr/>
        </p:nvSpPr>
        <p:spPr bwMode="auto">
          <a:xfrm>
            <a:off x="228600" y="228600"/>
            <a:ext cx="8610600" cy="707886"/>
          </a:xfrm>
          <a:prstGeom prst="rect">
            <a:avLst/>
          </a:prstGeom>
          <a:solidFill>
            <a:srgbClr val="C00000"/>
          </a:solidFill>
          <a:ln w="38100">
            <a:solidFill>
              <a:schemeClr val="tx1"/>
            </a:solidFill>
            <a:miter lim="800000"/>
            <a:headEnd/>
            <a:tailEnd/>
          </a:ln>
          <a:effectLst/>
        </p:spPr>
        <p:txBody>
          <a:bodyPr>
            <a:spAutoFit/>
          </a:bodyPr>
          <a:lstStyle/>
          <a:p>
            <a:pPr algn="ctr">
              <a:defRPr/>
            </a:pPr>
            <a:r>
              <a:rPr lang="en-US" sz="4000" dirty="0">
                <a:solidFill>
                  <a:srgbClr val="FFFFFF"/>
                </a:solidFill>
                <a:latin typeface="Comic Sans MS" pitchFamily="66" charset="0"/>
              </a:rPr>
              <a:t>F&amp;A </a:t>
            </a:r>
            <a:r>
              <a:rPr lang="en-US" sz="4000" dirty="0" smtClean="0">
                <a:solidFill>
                  <a:srgbClr val="FFFFFF"/>
                </a:solidFill>
                <a:latin typeface="Comic Sans MS" pitchFamily="66" charset="0"/>
              </a:rPr>
              <a:t>Cost Reimbursements</a:t>
            </a:r>
            <a:endParaRPr lang="en-US" sz="4000" dirty="0">
              <a:solidFill>
                <a:srgbClr val="FFFFFF"/>
              </a:solidFill>
              <a:latin typeface="Comic Sans MS" pitchFamily="66" charset="0"/>
            </a:endParaRPr>
          </a:p>
        </p:txBody>
      </p:sp>
    </p:spTree>
    <p:extLst>
      <p:ext uri="{BB962C8B-B14F-4D97-AF65-F5344CB8AC3E}">
        <p14:creationId xmlns:p14="http://schemas.microsoft.com/office/powerpoint/2010/main" val="223758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2"/>
          <p:cNvSpPr>
            <a:spLocks noGrp="1"/>
          </p:cNvSpPr>
          <p:nvPr>
            <p:ph idx="1"/>
          </p:nvPr>
        </p:nvSpPr>
        <p:spPr>
          <a:xfrm>
            <a:off x="457200" y="990600"/>
            <a:ext cx="8553450" cy="3934361"/>
          </a:xfrm>
        </p:spPr>
        <p:txBody>
          <a:bodyPr/>
          <a:lstStyle/>
          <a:p>
            <a:pPr>
              <a:buClr>
                <a:srgbClr val="C00000"/>
              </a:buClr>
              <a:buFont typeface="Wingdings" pitchFamily="2" charset="2"/>
              <a:buNone/>
            </a:pPr>
            <a:endParaRPr lang="en-US" dirty="0" smtClean="0">
              <a:latin typeface="Comic Sans MS" pitchFamily="66" charset="0"/>
            </a:endParaRPr>
          </a:p>
          <a:p>
            <a:pPr>
              <a:buClr>
                <a:srgbClr val="C00000"/>
              </a:buClr>
              <a:buFont typeface="Wingdings" pitchFamily="2" charset="2"/>
              <a:buNone/>
            </a:pPr>
            <a:r>
              <a:rPr lang="en-US" dirty="0" smtClean="0">
                <a:latin typeface="Comic Sans MS" pitchFamily="66" charset="0"/>
              </a:rPr>
              <a:t>	</a:t>
            </a:r>
            <a:r>
              <a:rPr lang="en-US" sz="3000" dirty="0" smtClean="0">
                <a:latin typeface="Comic Sans MS" pitchFamily="66" charset="0"/>
              </a:rPr>
              <a:t>Examples of uses:</a:t>
            </a:r>
          </a:p>
          <a:p>
            <a:pPr lvl="1">
              <a:buClrTx/>
            </a:pPr>
            <a:r>
              <a:rPr lang="en-US" sz="2400" dirty="0" smtClean="0">
                <a:latin typeface="Comic Sans MS" pitchFamily="66" charset="0"/>
              </a:rPr>
              <a:t>Utility bills (electricity, water, etc.)</a:t>
            </a:r>
          </a:p>
          <a:p>
            <a:pPr lvl="1">
              <a:buClrTx/>
            </a:pPr>
            <a:r>
              <a:rPr lang="en-US" sz="2400" dirty="0" smtClean="0">
                <a:latin typeface="Comic Sans MS" pitchFamily="66" charset="0"/>
              </a:rPr>
              <a:t>Administrative Salaries</a:t>
            </a:r>
          </a:p>
          <a:p>
            <a:pPr lvl="1">
              <a:buClrTx/>
            </a:pPr>
            <a:r>
              <a:rPr lang="en-US" sz="2400" dirty="0" smtClean="0">
                <a:latin typeface="Comic Sans MS" pitchFamily="66" charset="0"/>
              </a:rPr>
              <a:t>Construction (debt service)</a:t>
            </a:r>
          </a:p>
          <a:p>
            <a:pPr lvl="1">
              <a:buClrTx/>
            </a:pPr>
            <a:r>
              <a:rPr lang="en-US" sz="2400" dirty="0" smtClean="0">
                <a:latin typeface="Comic Sans MS" pitchFamily="66" charset="0"/>
              </a:rPr>
              <a:t>Faculty startup packages, cost-sharing</a:t>
            </a:r>
          </a:p>
          <a:p>
            <a:pPr lvl="1">
              <a:buClrTx/>
            </a:pPr>
            <a:r>
              <a:rPr lang="en-US" sz="2400" dirty="0" smtClean="0">
                <a:latin typeface="Comic Sans MS" pitchFamily="66" charset="0"/>
              </a:rPr>
              <a:t>Discretionary allocations</a:t>
            </a:r>
          </a:p>
          <a:p>
            <a:pPr lvl="1">
              <a:buClrTx/>
            </a:pPr>
            <a:r>
              <a:rPr lang="en-US" sz="2400" dirty="0" smtClean="0">
                <a:latin typeface="Comic Sans MS" pitchFamily="66" charset="0"/>
              </a:rPr>
              <a:t>And a portion is returned to Schools and Departments!</a:t>
            </a:r>
          </a:p>
        </p:txBody>
      </p:sp>
      <p:sp>
        <p:nvSpPr>
          <p:cNvPr id="4" name="Text Box 2"/>
          <p:cNvSpPr txBox="1">
            <a:spLocks noChangeArrowheads="1"/>
          </p:cNvSpPr>
          <p:nvPr/>
        </p:nvSpPr>
        <p:spPr bwMode="auto">
          <a:xfrm>
            <a:off x="228600" y="228600"/>
            <a:ext cx="8610600" cy="1323439"/>
          </a:xfrm>
          <a:prstGeom prst="rect">
            <a:avLst/>
          </a:prstGeom>
          <a:solidFill>
            <a:srgbClr val="C00000"/>
          </a:solidFill>
          <a:ln w="38100">
            <a:solidFill>
              <a:schemeClr val="tx1"/>
            </a:solidFill>
            <a:miter lim="800000"/>
            <a:headEnd/>
            <a:tailEnd/>
          </a:ln>
          <a:effectLst/>
        </p:spPr>
        <p:txBody>
          <a:bodyPr>
            <a:spAutoFit/>
          </a:bodyPr>
          <a:lstStyle/>
          <a:p>
            <a:pPr algn="ctr">
              <a:defRPr/>
            </a:pPr>
            <a:r>
              <a:rPr lang="en-US" sz="4000" dirty="0" smtClean="0">
                <a:solidFill>
                  <a:srgbClr val="FFFFFF"/>
                </a:solidFill>
                <a:latin typeface="Comic Sans MS" pitchFamily="66" charset="0"/>
              </a:rPr>
              <a:t>How are </a:t>
            </a:r>
            <a:r>
              <a:rPr lang="en-US" sz="4000" dirty="0">
                <a:solidFill>
                  <a:srgbClr val="FFFFFF"/>
                </a:solidFill>
                <a:latin typeface="Comic Sans MS" pitchFamily="66" charset="0"/>
              </a:rPr>
              <a:t>F&amp;A Receipts </a:t>
            </a:r>
            <a:r>
              <a:rPr lang="en-US" sz="4000" dirty="0" smtClean="0">
                <a:solidFill>
                  <a:srgbClr val="FFFFFF"/>
                </a:solidFill>
                <a:latin typeface="Comic Sans MS" pitchFamily="66" charset="0"/>
              </a:rPr>
              <a:t>Spent at a Typical University?</a:t>
            </a:r>
            <a:endParaRPr lang="en-US" sz="4000" dirty="0">
              <a:solidFill>
                <a:srgbClr val="FFFFFF"/>
              </a:solidFill>
              <a:latin typeface="Comic Sans MS" pitchFamily="66" charset="0"/>
            </a:endParaRPr>
          </a:p>
        </p:txBody>
      </p:sp>
      <p:sp>
        <p:nvSpPr>
          <p:cNvPr id="2" name="Rectangle 1"/>
          <p:cNvSpPr/>
          <p:nvPr/>
        </p:nvSpPr>
        <p:spPr>
          <a:xfrm>
            <a:off x="152400" y="5279648"/>
            <a:ext cx="8839200" cy="892552"/>
          </a:xfrm>
          <a:prstGeom prst="rect">
            <a:avLst/>
          </a:prstGeom>
          <a:solidFill>
            <a:schemeClr val="bg1">
              <a:lumMod val="25000"/>
            </a:schemeClr>
          </a:solidFill>
          <a:ln w="38100">
            <a:solidFill>
              <a:schemeClr val="tx1"/>
            </a:solidFill>
          </a:ln>
        </p:spPr>
        <p:txBody>
          <a:bodyPr wrap="square">
            <a:spAutoFit/>
          </a:bodyPr>
          <a:lstStyle/>
          <a:p>
            <a:pPr algn="ctr">
              <a:buClr>
                <a:srgbClr val="C00000"/>
              </a:buClr>
              <a:buFont typeface="Wingdings" pitchFamily="2" charset="2"/>
              <a:buNone/>
            </a:pPr>
            <a:r>
              <a:rPr lang="en-US" sz="2600" dirty="0" smtClean="0">
                <a:solidFill>
                  <a:srgbClr val="FFFF00"/>
                </a:solidFill>
                <a:latin typeface="Comic Sans MS" pitchFamily="66" charset="0"/>
              </a:rPr>
              <a:t>F&amp;A </a:t>
            </a:r>
            <a:r>
              <a:rPr lang="en-US" sz="2600" dirty="0">
                <a:solidFill>
                  <a:srgbClr val="FFFF00"/>
                </a:solidFill>
                <a:latin typeface="Comic Sans MS" pitchFamily="66" charset="0"/>
              </a:rPr>
              <a:t>receipts do not have to be spent consistent with the distribution of costs in the F&amp;A rate study pool!</a:t>
            </a:r>
          </a:p>
        </p:txBody>
      </p:sp>
    </p:spTree>
    <p:extLst>
      <p:ext uri="{BB962C8B-B14F-4D97-AF65-F5344CB8AC3E}">
        <p14:creationId xmlns:p14="http://schemas.microsoft.com/office/powerpoint/2010/main" val="390329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89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89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89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89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891">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891">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2"/>
          <p:cNvSpPr>
            <a:spLocks noGrp="1"/>
          </p:cNvSpPr>
          <p:nvPr>
            <p:ph idx="1"/>
          </p:nvPr>
        </p:nvSpPr>
        <p:spPr>
          <a:xfrm>
            <a:off x="0" y="1219200"/>
            <a:ext cx="9144000" cy="5029200"/>
          </a:xfrm>
        </p:spPr>
        <p:txBody>
          <a:bodyPr/>
          <a:lstStyle/>
          <a:p>
            <a:pPr>
              <a:buClr>
                <a:srgbClr val="C00000"/>
              </a:buClr>
              <a:buFont typeface="Wingdings" pitchFamily="2" charset="2"/>
              <a:buNone/>
            </a:pPr>
            <a:endParaRPr lang="en-US" dirty="0" smtClean="0">
              <a:latin typeface="Comic Sans MS" pitchFamily="66" charset="0"/>
            </a:endParaRPr>
          </a:p>
          <a:p>
            <a:pPr>
              <a:buClr>
                <a:srgbClr val="C00000"/>
              </a:buClr>
              <a:buFont typeface="Wingdings" pitchFamily="2" charset="2"/>
              <a:buNone/>
            </a:pPr>
            <a:r>
              <a:rPr lang="en-US" dirty="0" smtClean="0">
                <a:latin typeface="Comic Sans MS" pitchFamily="66" charset="0"/>
              </a:rPr>
              <a:t>	Some departments administer these funds centrally, others share them with the faculty or labs responsible for generating them!</a:t>
            </a:r>
          </a:p>
          <a:p>
            <a:pPr algn="ctr">
              <a:buClr>
                <a:srgbClr val="C00000"/>
              </a:buClr>
              <a:buFont typeface="Wingdings" pitchFamily="2" charset="2"/>
              <a:buNone/>
            </a:pPr>
            <a:r>
              <a:rPr lang="en-US" sz="3000" dirty="0" smtClean="0">
                <a:solidFill>
                  <a:srgbClr val="C00000"/>
                </a:solidFill>
                <a:latin typeface="Comic Sans MS" pitchFamily="66" charset="0"/>
              </a:rPr>
              <a:t>Examples of uses:</a:t>
            </a:r>
          </a:p>
          <a:p>
            <a:pPr lvl="1">
              <a:buClrTx/>
            </a:pPr>
            <a:r>
              <a:rPr lang="en-US" dirty="0" smtClean="0">
                <a:latin typeface="Comic Sans MS" pitchFamily="66" charset="0"/>
              </a:rPr>
              <a:t> Administrative Salaries </a:t>
            </a:r>
          </a:p>
          <a:p>
            <a:pPr lvl="1">
              <a:buClrTx/>
            </a:pPr>
            <a:r>
              <a:rPr lang="en-US" dirty="0" smtClean="0">
                <a:latin typeface="Comic Sans MS" pitchFamily="66" charset="0"/>
              </a:rPr>
              <a:t> Faculty startup packages</a:t>
            </a:r>
          </a:p>
          <a:p>
            <a:pPr lvl="1">
              <a:buClrTx/>
            </a:pPr>
            <a:r>
              <a:rPr lang="en-US" dirty="0">
                <a:latin typeface="Comic Sans MS" pitchFamily="66" charset="0"/>
              </a:rPr>
              <a:t> </a:t>
            </a:r>
            <a:r>
              <a:rPr lang="en-US" dirty="0" smtClean="0">
                <a:latin typeface="Comic Sans MS" pitchFamily="66" charset="0"/>
              </a:rPr>
              <a:t>Cost-sharing</a:t>
            </a:r>
          </a:p>
          <a:p>
            <a:pPr lvl="1">
              <a:buClrTx/>
            </a:pPr>
            <a:r>
              <a:rPr lang="en-US" dirty="0" smtClean="0">
                <a:latin typeface="Comic Sans MS" pitchFamily="66" charset="0"/>
              </a:rPr>
              <a:t> Discretionary allocations</a:t>
            </a:r>
          </a:p>
        </p:txBody>
      </p:sp>
      <p:sp>
        <p:nvSpPr>
          <p:cNvPr id="4" name="Text Box 2"/>
          <p:cNvSpPr txBox="1">
            <a:spLocks noChangeArrowheads="1"/>
          </p:cNvSpPr>
          <p:nvPr/>
        </p:nvSpPr>
        <p:spPr bwMode="auto">
          <a:xfrm>
            <a:off x="228600" y="228600"/>
            <a:ext cx="8610600" cy="1323439"/>
          </a:xfrm>
          <a:prstGeom prst="rect">
            <a:avLst/>
          </a:prstGeom>
          <a:solidFill>
            <a:srgbClr val="C00000"/>
          </a:solidFill>
          <a:ln w="38100">
            <a:solidFill>
              <a:schemeClr val="tx1"/>
            </a:solidFill>
            <a:miter lim="800000"/>
            <a:headEnd/>
            <a:tailEnd/>
          </a:ln>
          <a:effectLst/>
        </p:spPr>
        <p:txBody>
          <a:bodyPr>
            <a:spAutoFit/>
          </a:bodyPr>
          <a:lstStyle/>
          <a:p>
            <a:pPr algn="ctr">
              <a:defRPr/>
            </a:pPr>
            <a:r>
              <a:rPr lang="en-US" sz="4000" dirty="0" smtClean="0">
                <a:solidFill>
                  <a:srgbClr val="FFFFFF"/>
                </a:solidFill>
                <a:latin typeface="Comic Sans MS" pitchFamily="66" charset="0"/>
              </a:rPr>
              <a:t>How are F&amp;A Receipts Spent in a Typical Department?</a:t>
            </a:r>
            <a:endParaRPr lang="en-US" sz="4000" dirty="0">
              <a:solidFill>
                <a:srgbClr val="FFFFFF"/>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89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89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89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8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extLst>
              <p:ext uri="{D42A27DB-BD31-4B8C-83A1-F6EECF244321}">
                <p14:modId xmlns:p14="http://schemas.microsoft.com/office/powerpoint/2010/main" val="2808901596"/>
              </p:ext>
            </p:extLst>
          </p:nvPr>
        </p:nvGraphicFramePr>
        <p:xfrm>
          <a:off x="0" y="1219200"/>
          <a:ext cx="9415463" cy="5108575"/>
        </p:xfrm>
        <a:graphic>
          <a:graphicData uri="http://schemas.openxmlformats.org/presentationml/2006/ole">
            <mc:AlternateContent xmlns:mc="http://schemas.openxmlformats.org/markup-compatibility/2006">
              <mc:Choice xmlns:v="urn:schemas-microsoft-com:vml" Requires="v">
                <p:oleObj spid="_x0000_s5191" name="Worksheet" r:id="rId4" imgW="6149394" imgH="3337668" progId="Excel.Sheet.8">
                  <p:embed/>
                </p:oleObj>
              </mc:Choice>
              <mc:Fallback>
                <p:oleObj name="Worksheet" r:id="rId4" imgW="6149394" imgH="3337668" progId="Excel.Sheet.8">
                  <p:embed/>
                  <p:pic>
                    <p:nvPicPr>
                      <p:cNvPr id="0" name="Object 2"/>
                      <p:cNvPicPr>
                        <a:picLocks noChangeAspect="1" noChangeArrowheads="1"/>
                      </p:cNvPicPr>
                      <p:nvPr/>
                    </p:nvPicPr>
                    <p:blipFill>
                      <a:blip r:embed="rId5"/>
                      <a:srcRect/>
                      <a:stretch>
                        <a:fillRect/>
                      </a:stretch>
                    </p:blipFill>
                    <p:spPr bwMode="auto">
                      <a:xfrm>
                        <a:off x="0" y="1219200"/>
                        <a:ext cx="9415463"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3" name="Text Box 3"/>
          <p:cNvSpPr txBox="1">
            <a:spLocks noChangeArrowheads="1"/>
          </p:cNvSpPr>
          <p:nvPr/>
        </p:nvSpPr>
        <p:spPr bwMode="auto">
          <a:xfrm>
            <a:off x="762000" y="152400"/>
            <a:ext cx="7543800" cy="762000"/>
          </a:xfrm>
          <a:prstGeom prst="rect">
            <a:avLst/>
          </a:prstGeom>
          <a:noFill/>
          <a:ln w="9525">
            <a:noFill/>
            <a:miter lim="800000"/>
            <a:headEnd/>
            <a:tailEnd/>
          </a:ln>
        </p:spPr>
        <p:txBody>
          <a:bodyPr>
            <a:spAutoFit/>
          </a:bodyPr>
          <a:lstStyle/>
          <a:p>
            <a:pPr algn="ctr">
              <a:spcBef>
                <a:spcPct val="50000"/>
              </a:spcBef>
            </a:pPr>
            <a:r>
              <a:rPr lang="en-US" sz="4400" b="1">
                <a:latin typeface="Comic Sans MS" pitchFamily="66" charset="0"/>
              </a:rPr>
              <a:t>TEST</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81000" y="304800"/>
            <a:ext cx="7924800" cy="762000"/>
          </a:xfrm>
        </p:spPr>
        <p:txBody>
          <a:bodyPr/>
          <a:lstStyle/>
          <a:p>
            <a:r>
              <a:rPr lang="en-US" sz="4000" smtClean="0">
                <a:solidFill>
                  <a:srgbClr val="C00000"/>
                </a:solidFill>
                <a:latin typeface="Comic Sans MS" pitchFamily="66" charset="0"/>
              </a:rPr>
              <a:t>Case Study:</a:t>
            </a:r>
          </a:p>
        </p:txBody>
      </p:sp>
      <p:sp>
        <p:nvSpPr>
          <p:cNvPr id="35843" name="Rectangle 3"/>
          <p:cNvSpPr>
            <a:spLocks noGrp="1" noChangeArrowheads="1"/>
          </p:cNvSpPr>
          <p:nvPr>
            <p:ph type="body" idx="1"/>
          </p:nvPr>
        </p:nvSpPr>
        <p:spPr>
          <a:xfrm>
            <a:off x="381000" y="1066800"/>
            <a:ext cx="8382000" cy="6477000"/>
          </a:xfrm>
        </p:spPr>
        <p:txBody>
          <a:bodyPr/>
          <a:lstStyle/>
          <a:p>
            <a:pPr marL="0" indent="0">
              <a:buFont typeface="Wingdings" pitchFamily="2" charset="2"/>
              <a:buNone/>
              <a:defRPr/>
            </a:pPr>
            <a:r>
              <a:rPr lang="en-US" sz="1950" dirty="0" smtClean="0">
                <a:latin typeface="Comic Sans MS" pitchFamily="66" charset="0"/>
              </a:rPr>
              <a:t>Joseph Green, who is in charge of departmental purchases, is puzzled by a purchase order submitted by Daniel Terry a post-doc in the Oldham lab. The chemical is the same one that Terry has been purchasing every couple months on his NIH post-doc grant, but this time the form indicates that the purchase should be charged to Prof. Oldham's NSF grant account. So, Green gives Terry a call to check. "Yes, that's correct," Terry says when Green explains the situation. "I'm getting low on funds in my account, so Dr. Oldham told me to start putting my supplies on his NSF account. There should be plenty of money there." When Green explains that he can't approve charging supplies for one project to an unrelated project because that would be against university and federal policy, Terry becomes agitated. "Look," he says, "just do as I've asked, OK? I'm already in trouble with Oldham. He says I'm bothering him too much about little things. Just this morning he was going on about how I need to make decisions on my own and be more independent. I need him to write me a good recommendation letter for a job I'm looking at. How is it going to look if you bother him about my purchase order?"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76200" y="228600"/>
            <a:ext cx="8915400" cy="707886"/>
          </a:xfrm>
          <a:prstGeom prst="rect">
            <a:avLst/>
          </a:prstGeom>
          <a:solidFill>
            <a:srgbClr val="C00000"/>
          </a:solidFill>
          <a:ln w="38100">
            <a:headEnd/>
            <a:tailEnd/>
          </a:ln>
          <a:effectLst/>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defRPr/>
            </a:pPr>
            <a:r>
              <a:rPr lang="en-US" sz="4000" dirty="0">
                <a:solidFill>
                  <a:srgbClr val="FFFFFF"/>
                </a:solidFill>
                <a:latin typeface="Comic Sans MS" pitchFamily="66" charset="0"/>
              </a:rPr>
              <a:t>Quick Definitions: Details to Follow</a:t>
            </a:r>
          </a:p>
        </p:txBody>
      </p:sp>
      <p:sp>
        <p:nvSpPr>
          <p:cNvPr id="9221" name="Text Box 3"/>
          <p:cNvSpPr txBox="1">
            <a:spLocks noChangeArrowheads="1"/>
          </p:cNvSpPr>
          <p:nvPr/>
        </p:nvSpPr>
        <p:spPr bwMode="auto">
          <a:xfrm>
            <a:off x="0" y="1447800"/>
            <a:ext cx="8915400" cy="2862263"/>
          </a:xfrm>
          <a:prstGeom prst="rect">
            <a:avLst/>
          </a:prstGeom>
          <a:noFill/>
          <a:ln w="9525">
            <a:noFill/>
            <a:miter lim="800000"/>
            <a:headEnd/>
            <a:tailEnd/>
          </a:ln>
        </p:spPr>
        <p:txBody>
          <a:bodyPr>
            <a:spAutoFit/>
          </a:bodyPr>
          <a:lstStyle/>
          <a:p>
            <a:pPr lvl="1">
              <a:spcBef>
                <a:spcPct val="10000"/>
              </a:spcBef>
              <a:spcAft>
                <a:spcPct val="10000"/>
              </a:spcAft>
              <a:tabLst>
                <a:tab pos="455613" algn="l"/>
                <a:tab pos="1944688" algn="l"/>
              </a:tabLst>
            </a:pPr>
            <a:r>
              <a:rPr lang="en-US" sz="3000" b="1" u="sng" dirty="0">
                <a:solidFill>
                  <a:srgbClr val="C00000"/>
                </a:solidFill>
                <a:latin typeface="Comic Sans MS" pitchFamily="66" charset="0"/>
              </a:rPr>
              <a:t>Allocable Costs</a:t>
            </a:r>
            <a:r>
              <a:rPr lang="en-US" sz="3000" dirty="0">
                <a:latin typeface="Comic Sans MS" pitchFamily="66" charset="0"/>
              </a:rPr>
              <a:t>: A cost is allocable to a particular cost objective if the goods or services involved are chargeable or assignable to such cost </a:t>
            </a:r>
            <a:r>
              <a:rPr lang="en-US" sz="3000" dirty="0" smtClean="0">
                <a:latin typeface="Comic Sans MS" pitchFamily="66" charset="0"/>
              </a:rPr>
              <a:t>objective, e.g., account, in </a:t>
            </a:r>
            <a:r>
              <a:rPr lang="en-US" sz="3000" dirty="0">
                <a:latin typeface="Comic Sans MS" pitchFamily="66" charset="0"/>
              </a:rPr>
              <a:t>accordance with </a:t>
            </a:r>
            <a:r>
              <a:rPr lang="en-US" sz="3000" dirty="0" smtClean="0">
                <a:latin typeface="Comic Sans MS" pitchFamily="66" charset="0"/>
              </a:rPr>
              <a:t>the relative </a:t>
            </a:r>
            <a:r>
              <a:rPr lang="en-US" sz="3000" dirty="0">
                <a:latin typeface="Comic Sans MS" pitchFamily="66" charset="0"/>
              </a:rPr>
              <a:t>benefit received or </a:t>
            </a:r>
            <a:r>
              <a:rPr lang="en-US" sz="3000" dirty="0" smtClean="0">
                <a:latin typeface="Comic Sans MS" pitchFamily="66" charset="0"/>
              </a:rPr>
              <a:t>some other </a:t>
            </a:r>
            <a:r>
              <a:rPr lang="en-US" sz="3000" dirty="0">
                <a:latin typeface="Comic Sans MS" pitchFamily="66" charset="0"/>
              </a:rPr>
              <a:t>equitable relationship.</a:t>
            </a:r>
            <a:endParaRPr lang="en-US" sz="3000" u="sng" dirty="0">
              <a:latin typeface="Comic Sans MS" pitchFamily="66" charset="0"/>
            </a:endParaRPr>
          </a:p>
        </p:txBody>
      </p:sp>
      <p:sp>
        <p:nvSpPr>
          <p:cNvPr id="10244" name="Text Box 4"/>
          <p:cNvSpPr txBox="1">
            <a:spLocks noChangeArrowheads="1"/>
          </p:cNvSpPr>
          <p:nvPr/>
        </p:nvSpPr>
        <p:spPr bwMode="auto">
          <a:xfrm>
            <a:off x="838200" y="4495800"/>
            <a:ext cx="7543800" cy="1569660"/>
          </a:xfrm>
          <a:prstGeom prst="rect">
            <a:avLst/>
          </a:prstGeom>
          <a:solidFill>
            <a:schemeClr val="bg1">
              <a:lumMod val="25000"/>
            </a:schemeClr>
          </a:solidFill>
          <a:ln w="38100">
            <a:headEnd/>
            <a:tailEnd/>
          </a:ln>
          <a:effectLst/>
        </p:spPr>
        <p:style>
          <a:lnRef idx="2">
            <a:schemeClr val="dk1"/>
          </a:lnRef>
          <a:fillRef idx="1">
            <a:schemeClr val="lt1"/>
          </a:fillRef>
          <a:effectRef idx="0">
            <a:schemeClr val="dk1"/>
          </a:effectRef>
          <a:fontRef idx="minor">
            <a:schemeClr val="dk1"/>
          </a:fontRef>
        </p:style>
        <p:txBody>
          <a:bodyPr wrap="square">
            <a:spAutoFit/>
          </a:bodyPr>
          <a:lstStyle/>
          <a:p>
            <a:pPr marL="60325" lvl="1" algn="ctr">
              <a:spcBef>
                <a:spcPct val="10000"/>
              </a:spcBef>
              <a:spcAft>
                <a:spcPct val="10000"/>
              </a:spcAft>
              <a:tabLst>
                <a:tab pos="517525" algn="l"/>
                <a:tab pos="1944688" algn="l"/>
              </a:tabLst>
              <a:defRPr/>
            </a:pPr>
            <a:r>
              <a:rPr lang="en-US" sz="3200" dirty="0">
                <a:solidFill>
                  <a:srgbClr val="FFFFFF"/>
                </a:solidFill>
                <a:latin typeface="Comic Sans MS" pitchFamily="66" charset="0"/>
              </a:rPr>
              <a:t>The cost is necessary for the project and it is being incurred to benefit that project!</a:t>
            </a:r>
          </a:p>
        </p:txBody>
      </p:sp>
    </p:spTree>
    <p:extLst>
      <p:ext uri="{BB962C8B-B14F-4D97-AF65-F5344CB8AC3E}">
        <p14:creationId xmlns:p14="http://schemas.microsoft.com/office/powerpoint/2010/main" val="147052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p:cTn id="7" dur="500" fill="hold"/>
                                        <p:tgtEl>
                                          <p:spTgt spid="10244"/>
                                        </p:tgtEl>
                                        <p:attrNameLst>
                                          <p:attrName>ppt_w</p:attrName>
                                        </p:attrNameLst>
                                      </p:cBhvr>
                                      <p:tavLst>
                                        <p:tav tm="0">
                                          <p:val>
                                            <p:fltVal val="0"/>
                                          </p:val>
                                        </p:tav>
                                        <p:tav tm="100000">
                                          <p:val>
                                            <p:strVal val="#ppt_w"/>
                                          </p:val>
                                        </p:tav>
                                      </p:tavLst>
                                    </p:anim>
                                    <p:anim calcmode="lin" valueType="num">
                                      <p:cBhvr>
                                        <p:cTn id="8" dur="500" fill="hold"/>
                                        <p:tgtEl>
                                          <p:spTgt spid="10244"/>
                                        </p:tgtEl>
                                        <p:attrNameLst>
                                          <p:attrName>ppt_h</p:attrName>
                                        </p:attrNameLst>
                                      </p:cBhvr>
                                      <p:tavLst>
                                        <p:tav tm="0">
                                          <p:val>
                                            <p:fltVal val="0"/>
                                          </p:val>
                                        </p:tav>
                                        <p:tav tm="100000">
                                          <p:val>
                                            <p:strVal val="#ppt_h"/>
                                          </p:val>
                                        </p:tav>
                                      </p:tavLst>
                                    </p:anim>
                                    <p:animEffect transition="in" filter="fade">
                                      <p:cBhvr>
                                        <p:cTn id="9"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Lst>
  </p:timing>
</p:sld>
</file>

<file path=ppt/theme/theme1.xml><?xml version="1.0" encoding="utf-8"?>
<a:theme xmlns:a="http://schemas.openxmlformats.org/drawingml/2006/main" name="My Documents">
  <a:themeElements>
    <a:clrScheme name="">
      <a:dk1>
        <a:srgbClr val="000000"/>
      </a:dk1>
      <a:lt1>
        <a:srgbClr val="C0C0FF"/>
      </a:lt1>
      <a:dk2>
        <a:srgbClr val="0000FF"/>
      </a:dk2>
      <a:lt2>
        <a:srgbClr val="8080FF"/>
      </a:lt2>
      <a:accent1>
        <a:srgbClr val="E000E0"/>
      </a:accent1>
      <a:accent2>
        <a:srgbClr val="00FF00"/>
      </a:accent2>
      <a:accent3>
        <a:srgbClr val="DCDCFF"/>
      </a:accent3>
      <a:accent4>
        <a:srgbClr val="000000"/>
      </a:accent4>
      <a:accent5>
        <a:srgbClr val="EDAAED"/>
      </a:accent5>
      <a:accent6>
        <a:srgbClr val="00E700"/>
      </a:accent6>
      <a:hlink>
        <a:srgbClr val="FF0000"/>
      </a:hlink>
      <a:folHlink>
        <a:srgbClr val="4040FF"/>
      </a:folHlink>
    </a:clrScheme>
    <a:fontScheme name="My Documents">
      <a:majorFont>
        <a:latin typeface="Arial"/>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00" b="0"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My Document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y Document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y Document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y Document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y Document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y Document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y Document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7843</TotalTime>
  <Pages>5</Pages>
  <Words>4187</Words>
  <Application>Microsoft Office PowerPoint</Application>
  <PresentationFormat>On-screen Show (4:3)</PresentationFormat>
  <Paragraphs>454</Paragraphs>
  <Slides>85</Slides>
  <Notes>85</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85</vt:i4>
      </vt:variant>
    </vt:vector>
  </HeadingPairs>
  <TitlesOfParts>
    <vt:vector size="89" baseType="lpstr">
      <vt:lpstr>My Documents</vt:lpstr>
      <vt:lpstr>Document</vt:lpstr>
      <vt:lpstr>Worksheet</vt:lpstr>
      <vt:lpstr>Chart</vt:lpstr>
      <vt:lpstr>COMP 918: Research Administration for Scientists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UNC Central Accounting Report</vt:lpstr>
      <vt:lpstr>UNC Central Accounting Report</vt:lpstr>
      <vt:lpstr>UNC Central Accounting Report</vt:lpstr>
      <vt:lpstr>UNC Central Accounting Report</vt:lpstr>
      <vt:lpstr>UNC Central Accounting Report</vt:lpstr>
      <vt:lpstr>UNC Central Accounting Report</vt:lpstr>
      <vt:lpstr>UNC Central Accounting Report</vt:lpstr>
      <vt:lpstr> All University Costs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All University Costs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Study: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to Congresswoman Jane Harmon</dc:title>
  <dc:creator>Raymond L. Bates</dc:creator>
  <dc:description>used for viewgraph presentations</dc:description>
  <cp:lastModifiedBy>Lenovo User</cp:lastModifiedBy>
  <cp:revision>621</cp:revision>
  <cp:lastPrinted>1999-02-26T00:13:06Z</cp:lastPrinted>
  <dcterms:created xsi:type="dcterms:W3CDTF">1996-01-11T12:18:14Z</dcterms:created>
  <dcterms:modified xsi:type="dcterms:W3CDTF">2013-01-10T09:02:02Z</dcterms:modified>
</cp:coreProperties>
</file>